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4" r:id="rId3"/>
    <p:sldId id="261" r:id="rId4"/>
    <p:sldId id="268" r:id="rId5"/>
    <p:sldId id="265" r:id="rId6"/>
    <p:sldId id="259" r:id="rId7"/>
    <p:sldId id="267" r:id="rId8"/>
    <p:sldId id="262" r:id="rId9"/>
    <p:sldId id="266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307" autoAdjust="0"/>
    <p:restoredTop sz="94660"/>
  </p:normalViewPr>
  <p:slideViewPr>
    <p:cSldViewPr snapToGrid="0">
      <p:cViewPr varScale="1">
        <p:scale>
          <a:sx n="85" d="100"/>
          <a:sy n="85" d="100"/>
        </p:scale>
        <p:origin x="898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E0667-2622-4643-9191-70DA953206A6}" type="datetimeFigureOut">
              <a:rPr lang="fr-FR" smtClean="0"/>
              <a:pPr/>
              <a:t>09/08/2025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2A2A9-5784-4466-A81D-BAD3541DEC0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4687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E0667-2622-4643-9191-70DA953206A6}" type="datetimeFigureOut">
              <a:rPr lang="fr-FR" smtClean="0"/>
              <a:pPr/>
              <a:t>09/08/2025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2A2A9-5784-4466-A81D-BAD3541DEC0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3525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E0667-2622-4643-9191-70DA953206A6}" type="datetimeFigureOut">
              <a:rPr lang="fr-FR" smtClean="0"/>
              <a:pPr/>
              <a:t>09/08/2025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2A2A9-5784-4466-A81D-BAD3541DEC0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7892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E0667-2622-4643-9191-70DA953206A6}" type="datetimeFigureOut">
              <a:rPr lang="fr-FR" smtClean="0"/>
              <a:pPr/>
              <a:t>09/08/2025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2A2A9-5784-4466-A81D-BAD3541DEC0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9920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E0667-2622-4643-9191-70DA953206A6}" type="datetimeFigureOut">
              <a:rPr lang="fr-FR" smtClean="0"/>
              <a:pPr/>
              <a:t>09/08/2025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2A2A9-5784-4466-A81D-BAD3541DEC0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1454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E0667-2622-4643-9191-70DA953206A6}" type="datetimeFigureOut">
              <a:rPr lang="fr-FR" smtClean="0"/>
              <a:pPr/>
              <a:t>09/08/2025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2A2A9-5784-4466-A81D-BAD3541DEC0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8198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E0667-2622-4643-9191-70DA953206A6}" type="datetimeFigureOut">
              <a:rPr lang="fr-FR" smtClean="0"/>
              <a:pPr/>
              <a:t>09/08/2025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2A2A9-5784-4466-A81D-BAD3541DEC0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3110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E0667-2622-4643-9191-70DA953206A6}" type="datetimeFigureOut">
              <a:rPr lang="fr-FR" smtClean="0"/>
              <a:pPr/>
              <a:t>09/08/2025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2A2A9-5784-4466-A81D-BAD3541DEC0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9658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E0667-2622-4643-9191-70DA953206A6}" type="datetimeFigureOut">
              <a:rPr lang="fr-FR" smtClean="0"/>
              <a:pPr/>
              <a:t>09/08/2025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2A2A9-5784-4466-A81D-BAD3541DEC0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8463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E0667-2622-4643-9191-70DA953206A6}" type="datetimeFigureOut">
              <a:rPr lang="fr-FR" smtClean="0"/>
              <a:pPr/>
              <a:t>09/08/2025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2A2A9-5784-4466-A81D-BAD3541DEC0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8815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E0667-2622-4643-9191-70DA953206A6}" type="datetimeFigureOut">
              <a:rPr lang="fr-FR" smtClean="0"/>
              <a:pPr/>
              <a:t>09/08/2025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2A2A9-5784-4466-A81D-BAD3541DEC0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67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3E0667-2622-4643-9191-70DA953206A6}" type="datetimeFigureOut">
              <a:rPr lang="fr-FR" smtClean="0"/>
              <a:pPr/>
              <a:t>09/08/2025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72A2A9-5784-4466-A81D-BAD3541DEC0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6496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Image 9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448" y="134236"/>
            <a:ext cx="1327579" cy="995685"/>
          </a:xfrm>
          <a:prstGeom prst="rect">
            <a:avLst/>
          </a:prstGeom>
        </p:spPr>
      </p:pic>
      <p:sp>
        <p:nvSpPr>
          <p:cNvPr id="5" name="Organigramme : Alternative 4"/>
          <p:cNvSpPr/>
          <p:nvPr/>
        </p:nvSpPr>
        <p:spPr>
          <a:xfrm>
            <a:off x="2048281" y="699261"/>
            <a:ext cx="2183023" cy="1080000"/>
          </a:xfrm>
          <a:prstGeom prst="flowChartAlternateProces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fr-FR" b="1" dirty="0">
                <a:solidFill>
                  <a:schemeClr val="accent5">
                    <a:lumMod val="75000"/>
                  </a:schemeClr>
                </a:solidFill>
              </a:rPr>
              <a:t>Cotisation</a:t>
            </a:r>
            <a:br>
              <a:rPr lang="fr-FR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fr-FR" b="1" dirty="0">
                <a:solidFill>
                  <a:schemeClr val="accent5">
                    <a:lumMod val="75000"/>
                  </a:schemeClr>
                </a:solidFill>
              </a:rPr>
              <a:t>Simple</a:t>
            </a:r>
          </a:p>
        </p:txBody>
      </p:sp>
      <p:sp>
        <p:nvSpPr>
          <p:cNvPr id="6" name="Organigramme : Alternative 5"/>
          <p:cNvSpPr/>
          <p:nvPr/>
        </p:nvSpPr>
        <p:spPr>
          <a:xfrm>
            <a:off x="2084708" y="2327161"/>
            <a:ext cx="2183025" cy="10800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fr-FR" b="1" dirty="0"/>
              <a:t>Cotisation</a:t>
            </a:r>
            <a:br>
              <a:rPr lang="fr-FR" b="1" dirty="0"/>
            </a:br>
            <a:r>
              <a:rPr lang="fr-FR" b="1" dirty="0"/>
              <a:t>Valorisée</a:t>
            </a:r>
          </a:p>
        </p:txBody>
      </p:sp>
      <p:sp>
        <p:nvSpPr>
          <p:cNvPr id="19" name="Organigramme : Décision 18"/>
          <p:cNvSpPr/>
          <p:nvPr/>
        </p:nvSpPr>
        <p:spPr>
          <a:xfrm>
            <a:off x="2150613" y="556593"/>
            <a:ext cx="1978604" cy="569209"/>
          </a:xfrm>
          <a:prstGeom prst="flowChartDecision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Choix #1</a:t>
            </a:r>
          </a:p>
        </p:txBody>
      </p:sp>
      <p:sp>
        <p:nvSpPr>
          <p:cNvPr id="22" name="Flèche droite 21"/>
          <p:cNvSpPr/>
          <p:nvPr/>
        </p:nvSpPr>
        <p:spPr>
          <a:xfrm>
            <a:off x="8025774" y="2701201"/>
            <a:ext cx="988194" cy="394636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Implique</a:t>
            </a:r>
          </a:p>
        </p:txBody>
      </p:sp>
      <p:sp>
        <p:nvSpPr>
          <p:cNvPr id="24" name="Organigramme : Processus 23"/>
          <p:cNvSpPr/>
          <p:nvPr/>
        </p:nvSpPr>
        <p:spPr>
          <a:xfrm>
            <a:off x="4231306" y="730674"/>
            <a:ext cx="7002606" cy="1055455"/>
          </a:xfrm>
          <a:prstGeom prst="flowChartProces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>
                <a:solidFill>
                  <a:schemeClr val="accent5">
                    <a:lumMod val="75000"/>
                  </a:schemeClr>
                </a:solidFill>
              </a:rPr>
              <a:t>210 €</a:t>
            </a:r>
          </a:p>
          <a:p>
            <a:pPr algn="ctr"/>
            <a:r>
              <a:rPr lang="fr-FR" sz="1200" b="1" i="1" dirty="0">
                <a:solidFill>
                  <a:schemeClr val="accent5">
                    <a:lumMod val="75000"/>
                  </a:schemeClr>
                </a:solidFill>
              </a:rPr>
              <a:t>Modèle Fixe</a:t>
            </a:r>
            <a:endParaRPr lang="fr-FR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5" name="Organigramme : Processus 24"/>
          <p:cNvSpPr/>
          <p:nvPr/>
        </p:nvSpPr>
        <p:spPr>
          <a:xfrm>
            <a:off x="4267734" y="2329045"/>
            <a:ext cx="1800000" cy="10800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VERSEMENT</a:t>
            </a:r>
          </a:p>
          <a:p>
            <a:pPr algn="ctr"/>
            <a:r>
              <a:rPr lang="fr-FR" sz="2400" b="1" dirty="0">
                <a:solidFill>
                  <a:schemeClr val="bg1"/>
                </a:solidFill>
              </a:rPr>
              <a:t>370 €</a:t>
            </a:r>
          </a:p>
          <a:p>
            <a:pPr algn="ctr"/>
            <a:r>
              <a:rPr lang="fr-FR" sz="1200" b="1" i="1" dirty="0">
                <a:solidFill>
                  <a:schemeClr val="bg1"/>
                </a:solidFill>
              </a:rPr>
              <a:t>minimum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26" name="Organigramme : Processus 25"/>
          <p:cNvSpPr/>
          <p:nvPr/>
        </p:nvSpPr>
        <p:spPr>
          <a:xfrm>
            <a:off x="6175611" y="2875919"/>
            <a:ext cx="1800000" cy="540000"/>
          </a:xfrm>
          <a:prstGeom prst="flowChartProcess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2"/>
                </a:solidFill>
              </a:rPr>
              <a:t>290 €</a:t>
            </a:r>
          </a:p>
          <a:p>
            <a:pPr algn="ctr"/>
            <a:r>
              <a:rPr lang="fr-FR" sz="1200" dirty="0">
                <a:solidFill>
                  <a:schemeClr val="tx2"/>
                </a:solidFill>
              </a:rPr>
              <a:t>Valeur du Don minimum</a:t>
            </a:r>
          </a:p>
        </p:txBody>
      </p:sp>
      <p:sp>
        <p:nvSpPr>
          <p:cNvPr id="27" name="Organigramme : Processus 26"/>
          <p:cNvSpPr/>
          <p:nvPr/>
        </p:nvSpPr>
        <p:spPr>
          <a:xfrm>
            <a:off x="6175611" y="2335919"/>
            <a:ext cx="1800000" cy="540000"/>
          </a:xfrm>
          <a:prstGeom prst="flowChartProcess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2"/>
                </a:solidFill>
              </a:rPr>
              <a:t>80 €</a:t>
            </a:r>
          </a:p>
          <a:p>
            <a:pPr algn="ctr"/>
            <a:r>
              <a:rPr lang="fr-FR" sz="1200" dirty="0">
                <a:solidFill>
                  <a:schemeClr val="tx2"/>
                </a:solidFill>
              </a:rPr>
              <a:t>Valeur Licence*</a:t>
            </a:r>
          </a:p>
        </p:txBody>
      </p:sp>
      <p:grpSp>
        <p:nvGrpSpPr>
          <p:cNvPr id="18" name="Groupe 17"/>
          <p:cNvGrpSpPr/>
          <p:nvPr/>
        </p:nvGrpSpPr>
        <p:grpSpPr>
          <a:xfrm>
            <a:off x="7590790" y="2725578"/>
            <a:ext cx="280087" cy="300682"/>
            <a:chOff x="7768280" y="2080053"/>
            <a:chExt cx="280087" cy="300682"/>
          </a:xfrm>
        </p:grpSpPr>
        <p:cxnSp>
          <p:nvCxnSpPr>
            <p:cNvPr id="15" name="Connecteur droit 14"/>
            <p:cNvCxnSpPr/>
            <p:nvPr/>
          </p:nvCxnSpPr>
          <p:spPr>
            <a:xfrm>
              <a:off x="7908324" y="2080053"/>
              <a:ext cx="0" cy="300682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15"/>
            <p:cNvCxnSpPr/>
            <p:nvPr/>
          </p:nvCxnSpPr>
          <p:spPr>
            <a:xfrm flipH="1">
              <a:off x="7768280" y="2230394"/>
              <a:ext cx="280087" cy="0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e 31"/>
          <p:cNvGrpSpPr/>
          <p:nvPr/>
        </p:nvGrpSpPr>
        <p:grpSpPr>
          <a:xfrm>
            <a:off x="5952772" y="2811892"/>
            <a:ext cx="280088" cy="86627"/>
            <a:chOff x="8582263" y="1699122"/>
            <a:chExt cx="280088" cy="86627"/>
          </a:xfrm>
        </p:grpSpPr>
        <p:cxnSp>
          <p:nvCxnSpPr>
            <p:cNvPr id="30" name="Connecteur droit 29"/>
            <p:cNvCxnSpPr/>
            <p:nvPr/>
          </p:nvCxnSpPr>
          <p:spPr>
            <a:xfrm flipH="1">
              <a:off x="8582264" y="1699122"/>
              <a:ext cx="280087" cy="0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Connecteur droit 30"/>
            <p:cNvCxnSpPr/>
            <p:nvPr/>
          </p:nvCxnSpPr>
          <p:spPr>
            <a:xfrm flipH="1">
              <a:off x="8582263" y="1785749"/>
              <a:ext cx="280087" cy="0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Organigramme : Processus 32"/>
          <p:cNvSpPr/>
          <p:nvPr/>
        </p:nvSpPr>
        <p:spPr>
          <a:xfrm>
            <a:off x="9069967" y="2335919"/>
            <a:ext cx="2163944" cy="599391"/>
          </a:xfrm>
          <a:prstGeom prst="flowChartProcess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accent4"/>
                </a:solidFill>
              </a:rPr>
              <a:t>190 €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</a:rPr>
              <a:t>Déduction Impôt</a:t>
            </a:r>
          </a:p>
        </p:txBody>
      </p:sp>
      <p:sp>
        <p:nvSpPr>
          <p:cNvPr id="35" name="Organigramme : Processus 34"/>
          <p:cNvSpPr/>
          <p:nvPr/>
        </p:nvSpPr>
        <p:spPr>
          <a:xfrm>
            <a:off x="9069966" y="2935310"/>
            <a:ext cx="2163945" cy="1137435"/>
          </a:xfrm>
          <a:prstGeom prst="flowChartProcess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>
                <a:solidFill>
                  <a:schemeClr val="accent5">
                    <a:lumMod val="75000"/>
                  </a:schemeClr>
                </a:solidFill>
              </a:rPr>
              <a:t>180 €</a:t>
            </a:r>
          </a:p>
          <a:p>
            <a:pPr algn="ctr"/>
            <a:r>
              <a:rPr lang="fr-FR" sz="1400" b="1" i="1" dirty="0">
                <a:solidFill>
                  <a:schemeClr val="bg1"/>
                </a:solidFill>
              </a:rPr>
              <a:t>Cout Réel de votre licence </a:t>
            </a:r>
            <a:r>
              <a:rPr lang="fr-FR" dirty="0">
                <a:solidFill>
                  <a:schemeClr val="bg1"/>
                </a:solidFill>
              </a:rPr>
              <a:t>370€ – </a:t>
            </a:r>
            <a:r>
              <a:rPr lang="fr-FR" dirty="0">
                <a:solidFill>
                  <a:srgbClr val="FFC000"/>
                </a:solidFill>
              </a:rPr>
              <a:t>190€</a:t>
            </a:r>
            <a:endParaRPr lang="fr-FR" b="1" dirty="0">
              <a:solidFill>
                <a:srgbClr val="0070C0"/>
              </a:solidFill>
            </a:endParaRPr>
          </a:p>
          <a:p>
            <a:pPr algn="ctr"/>
            <a:r>
              <a:rPr lang="fr-FR" sz="12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6" name="Flèche à angle droit 35"/>
          <p:cNvSpPr/>
          <p:nvPr/>
        </p:nvSpPr>
        <p:spPr>
          <a:xfrm rot="5400000">
            <a:off x="7043141" y="1869653"/>
            <a:ext cx="421415" cy="3520238"/>
          </a:xfrm>
          <a:prstGeom prst="bentUpArrow">
            <a:avLst>
              <a:gd name="adj1" fmla="val 19866"/>
              <a:gd name="adj2" fmla="val 19503"/>
              <a:gd name="adj3" fmla="val 26165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7" name="ZoneTexte 56"/>
          <p:cNvSpPr txBox="1"/>
          <p:nvPr/>
        </p:nvSpPr>
        <p:spPr>
          <a:xfrm rot="16200000">
            <a:off x="-1660379" y="3819627"/>
            <a:ext cx="45412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Nouveau Modèle financier de Cotisation </a:t>
            </a:r>
          </a:p>
          <a:p>
            <a:r>
              <a:rPr lang="fr-FR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Saison 2025/2026</a:t>
            </a:r>
          </a:p>
        </p:txBody>
      </p:sp>
      <p:sp>
        <p:nvSpPr>
          <p:cNvPr id="3" name="Rectangle 2"/>
          <p:cNvSpPr/>
          <p:nvPr/>
        </p:nvSpPr>
        <p:spPr>
          <a:xfrm>
            <a:off x="354502" y="1125802"/>
            <a:ext cx="841897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fr-FR" sz="3000" b="1" cap="none" spc="0" dirty="0">
                <a:ln/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</a:t>
            </a:r>
          </a:p>
          <a:p>
            <a:pPr algn="ctr"/>
            <a:r>
              <a:rPr lang="fr-FR" sz="2000" b="1" dirty="0">
                <a:ln/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-6/-14</a:t>
            </a:r>
            <a:endParaRPr lang="fr-FR" sz="2000" b="1" cap="none" spc="0" dirty="0">
              <a:ln/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Organigramme : Alternative 37"/>
          <p:cNvSpPr/>
          <p:nvPr/>
        </p:nvSpPr>
        <p:spPr>
          <a:xfrm>
            <a:off x="2125899" y="4600688"/>
            <a:ext cx="2183024" cy="1080000"/>
          </a:xfrm>
          <a:prstGeom prst="flowChartAlternateProcess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fr-FR" b="1" dirty="0">
                <a:solidFill>
                  <a:srgbClr val="FFFF00"/>
                </a:solidFill>
              </a:rPr>
              <a:t>Cotisation</a:t>
            </a:r>
            <a:br>
              <a:rPr lang="fr-FR" b="1" dirty="0">
                <a:solidFill>
                  <a:srgbClr val="FFFF00"/>
                </a:solidFill>
              </a:rPr>
            </a:br>
            <a:r>
              <a:rPr lang="fr-FR" b="1" dirty="0">
                <a:solidFill>
                  <a:srgbClr val="FFFF00"/>
                </a:solidFill>
              </a:rPr>
              <a:t>Valorisée +</a:t>
            </a:r>
          </a:p>
        </p:txBody>
      </p:sp>
      <p:sp>
        <p:nvSpPr>
          <p:cNvPr id="39" name="Flèche droite 38"/>
          <p:cNvSpPr/>
          <p:nvPr/>
        </p:nvSpPr>
        <p:spPr>
          <a:xfrm>
            <a:off x="8066964" y="4974728"/>
            <a:ext cx="988194" cy="394636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Implique</a:t>
            </a:r>
          </a:p>
        </p:txBody>
      </p:sp>
      <p:sp>
        <p:nvSpPr>
          <p:cNvPr id="40" name="Organigramme : Processus 39"/>
          <p:cNvSpPr/>
          <p:nvPr/>
        </p:nvSpPr>
        <p:spPr>
          <a:xfrm>
            <a:off x="4309036" y="4602131"/>
            <a:ext cx="1800000" cy="1080000"/>
          </a:xfrm>
          <a:prstGeom prst="flowChartProcess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FFFF00"/>
                </a:solidFill>
              </a:rPr>
              <a:t>VERSEMENT</a:t>
            </a:r>
          </a:p>
          <a:p>
            <a:pPr algn="ctr"/>
            <a:r>
              <a:rPr lang="fr-FR" sz="2400" b="1" dirty="0">
                <a:solidFill>
                  <a:srgbClr val="FFFF00"/>
                </a:solidFill>
              </a:rPr>
              <a:t>430 €</a:t>
            </a:r>
          </a:p>
          <a:p>
            <a:pPr algn="ctr"/>
            <a:r>
              <a:rPr lang="fr-FR" sz="1200" i="1" dirty="0">
                <a:solidFill>
                  <a:srgbClr val="FFFF00"/>
                </a:solidFill>
              </a:rPr>
              <a:t>Exemple</a:t>
            </a:r>
          </a:p>
        </p:txBody>
      </p:sp>
      <p:sp>
        <p:nvSpPr>
          <p:cNvPr id="41" name="Organigramme : Processus 40"/>
          <p:cNvSpPr/>
          <p:nvPr/>
        </p:nvSpPr>
        <p:spPr>
          <a:xfrm>
            <a:off x="6216801" y="5149446"/>
            <a:ext cx="1800000" cy="540000"/>
          </a:xfrm>
          <a:prstGeom prst="flowChartProcess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2"/>
                </a:solidFill>
              </a:rPr>
              <a:t>350 €</a:t>
            </a:r>
          </a:p>
          <a:p>
            <a:pPr algn="ctr"/>
            <a:r>
              <a:rPr lang="fr-FR" sz="1200" dirty="0">
                <a:solidFill>
                  <a:schemeClr val="tx2"/>
                </a:solidFill>
              </a:rPr>
              <a:t>Valeur du Don</a:t>
            </a:r>
          </a:p>
        </p:txBody>
      </p:sp>
      <p:sp>
        <p:nvSpPr>
          <p:cNvPr id="42" name="Organigramme : Processus 41"/>
          <p:cNvSpPr/>
          <p:nvPr/>
        </p:nvSpPr>
        <p:spPr>
          <a:xfrm>
            <a:off x="6216801" y="4609446"/>
            <a:ext cx="1800000" cy="540000"/>
          </a:xfrm>
          <a:prstGeom prst="flowChartProcess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2"/>
                </a:solidFill>
              </a:rPr>
              <a:t>80 €</a:t>
            </a:r>
          </a:p>
          <a:p>
            <a:pPr algn="ctr"/>
            <a:r>
              <a:rPr lang="fr-FR" sz="1200" dirty="0">
                <a:solidFill>
                  <a:schemeClr val="tx2"/>
                </a:solidFill>
              </a:rPr>
              <a:t>Valeur Licence*</a:t>
            </a:r>
          </a:p>
        </p:txBody>
      </p:sp>
      <p:grpSp>
        <p:nvGrpSpPr>
          <p:cNvPr id="44" name="Groupe 43"/>
          <p:cNvGrpSpPr/>
          <p:nvPr/>
        </p:nvGrpSpPr>
        <p:grpSpPr>
          <a:xfrm>
            <a:off x="7631980" y="4999105"/>
            <a:ext cx="280087" cy="300682"/>
            <a:chOff x="7768280" y="2080053"/>
            <a:chExt cx="280087" cy="300682"/>
          </a:xfrm>
        </p:grpSpPr>
        <p:cxnSp>
          <p:nvCxnSpPr>
            <p:cNvPr id="45" name="Connecteur droit 44"/>
            <p:cNvCxnSpPr/>
            <p:nvPr/>
          </p:nvCxnSpPr>
          <p:spPr>
            <a:xfrm>
              <a:off x="7908324" y="2080053"/>
              <a:ext cx="0" cy="300682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Connecteur droit 45"/>
            <p:cNvCxnSpPr/>
            <p:nvPr/>
          </p:nvCxnSpPr>
          <p:spPr>
            <a:xfrm flipH="1">
              <a:off x="7768280" y="2230394"/>
              <a:ext cx="280087" cy="0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oupe 46"/>
          <p:cNvGrpSpPr/>
          <p:nvPr/>
        </p:nvGrpSpPr>
        <p:grpSpPr>
          <a:xfrm>
            <a:off x="5993962" y="5085419"/>
            <a:ext cx="280088" cy="86627"/>
            <a:chOff x="8582263" y="1699122"/>
            <a:chExt cx="280088" cy="86627"/>
          </a:xfrm>
        </p:grpSpPr>
        <p:cxnSp>
          <p:nvCxnSpPr>
            <p:cNvPr id="48" name="Connecteur droit 47"/>
            <p:cNvCxnSpPr/>
            <p:nvPr/>
          </p:nvCxnSpPr>
          <p:spPr>
            <a:xfrm flipH="1">
              <a:off x="8582264" y="1699122"/>
              <a:ext cx="280087" cy="0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Connecteur droit 48"/>
            <p:cNvCxnSpPr/>
            <p:nvPr/>
          </p:nvCxnSpPr>
          <p:spPr>
            <a:xfrm flipH="1">
              <a:off x="8582263" y="1785749"/>
              <a:ext cx="280087" cy="0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Flèche à angle droit 52"/>
          <p:cNvSpPr/>
          <p:nvPr/>
        </p:nvSpPr>
        <p:spPr>
          <a:xfrm rot="5400000" flipV="1">
            <a:off x="10320228" y="2881338"/>
            <a:ext cx="1533821" cy="442986"/>
          </a:xfrm>
          <a:prstGeom prst="bentUpArrow">
            <a:avLst>
              <a:gd name="adj1" fmla="val 15684"/>
              <a:gd name="adj2" fmla="val 17430"/>
              <a:gd name="adj3" fmla="val 25000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1" name="Rectangle 70"/>
          <p:cNvSpPr/>
          <p:nvPr/>
        </p:nvSpPr>
        <p:spPr>
          <a:xfrm rot="20961333">
            <a:off x="2421277" y="5976011"/>
            <a:ext cx="257314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fr-FR" b="1" cap="none" spc="0" dirty="0">
                <a:ln/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+20€ = +60 € pour le club</a:t>
            </a:r>
          </a:p>
        </p:txBody>
      </p:sp>
      <p:sp>
        <p:nvSpPr>
          <p:cNvPr id="4" name="ZoneTexte 3"/>
          <p:cNvSpPr txBox="1"/>
          <p:nvPr/>
        </p:nvSpPr>
        <p:spPr>
          <a:xfrm rot="968301">
            <a:off x="10622315" y="2335358"/>
            <a:ext cx="764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66%</a:t>
            </a:r>
          </a:p>
        </p:txBody>
      </p:sp>
      <p:sp>
        <p:nvSpPr>
          <p:cNvPr id="74" name="Organigramme : Décision 73"/>
          <p:cNvSpPr/>
          <p:nvPr/>
        </p:nvSpPr>
        <p:spPr>
          <a:xfrm>
            <a:off x="2184634" y="2172592"/>
            <a:ext cx="1978604" cy="569209"/>
          </a:xfrm>
          <a:prstGeom prst="flowChartDecision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Choix #2</a:t>
            </a:r>
          </a:p>
        </p:txBody>
      </p:sp>
      <p:sp>
        <p:nvSpPr>
          <p:cNvPr id="75" name="Organigramme : Décision 74"/>
          <p:cNvSpPr/>
          <p:nvPr/>
        </p:nvSpPr>
        <p:spPr>
          <a:xfrm>
            <a:off x="2225824" y="4429896"/>
            <a:ext cx="1978604" cy="569209"/>
          </a:xfrm>
          <a:prstGeom prst="flowChartDecision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Choix #3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1705232" y="362465"/>
            <a:ext cx="9885406" cy="173818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7" name="Rectangle à coins arrondis 76"/>
          <p:cNvSpPr/>
          <p:nvPr/>
        </p:nvSpPr>
        <p:spPr>
          <a:xfrm>
            <a:off x="1705232" y="2100646"/>
            <a:ext cx="9885406" cy="223879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8" name="Rectangle à coins arrondis 77"/>
          <p:cNvSpPr/>
          <p:nvPr/>
        </p:nvSpPr>
        <p:spPr>
          <a:xfrm>
            <a:off x="1705232" y="4337406"/>
            <a:ext cx="9885406" cy="230229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4" name="Organigramme : Processus 53"/>
          <p:cNvSpPr/>
          <p:nvPr/>
        </p:nvSpPr>
        <p:spPr>
          <a:xfrm>
            <a:off x="9105686" y="4621919"/>
            <a:ext cx="2163944" cy="599391"/>
          </a:xfrm>
          <a:prstGeom prst="flowChartProcess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accent4"/>
                </a:solidFill>
              </a:rPr>
              <a:t>230 €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</a:rPr>
              <a:t>Déduction Impôt</a:t>
            </a:r>
          </a:p>
        </p:txBody>
      </p:sp>
      <p:sp>
        <p:nvSpPr>
          <p:cNvPr id="55" name="Organigramme : Processus 54"/>
          <p:cNvSpPr/>
          <p:nvPr/>
        </p:nvSpPr>
        <p:spPr>
          <a:xfrm>
            <a:off x="9105685" y="5221310"/>
            <a:ext cx="2163945" cy="1137435"/>
          </a:xfrm>
          <a:prstGeom prst="flowChartProcess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>
                <a:solidFill>
                  <a:schemeClr val="accent5">
                    <a:lumMod val="75000"/>
                  </a:schemeClr>
                </a:solidFill>
              </a:rPr>
              <a:t>200 €</a:t>
            </a:r>
          </a:p>
          <a:p>
            <a:pPr algn="ctr"/>
            <a:r>
              <a:rPr lang="fr-FR" sz="1400" b="1" i="1" dirty="0">
                <a:solidFill>
                  <a:schemeClr val="bg1"/>
                </a:solidFill>
              </a:rPr>
              <a:t>Cout Réel de votre licence </a:t>
            </a:r>
            <a:r>
              <a:rPr lang="fr-FR" dirty="0">
                <a:solidFill>
                  <a:schemeClr val="bg1"/>
                </a:solidFill>
              </a:rPr>
              <a:t>430€ – </a:t>
            </a:r>
            <a:r>
              <a:rPr lang="fr-FR" dirty="0">
                <a:solidFill>
                  <a:srgbClr val="FFC000"/>
                </a:solidFill>
              </a:rPr>
              <a:t>230€</a:t>
            </a:r>
            <a:endParaRPr lang="fr-FR" b="1" dirty="0">
              <a:solidFill>
                <a:srgbClr val="0070C0"/>
              </a:solidFill>
            </a:endParaRPr>
          </a:p>
          <a:p>
            <a:pPr algn="ctr"/>
            <a:r>
              <a:rPr lang="fr-FR" sz="12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56" name="Flèche à angle droit 55"/>
          <p:cNvSpPr/>
          <p:nvPr/>
        </p:nvSpPr>
        <p:spPr>
          <a:xfrm rot="5400000">
            <a:off x="7047771" y="4179428"/>
            <a:ext cx="483594" cy="3520238"/>
          </a:xfrm>
          <a:prstGeom prst="bentUpArrow">
            <a:avLst>
              <a:gd name="adj1" fmla="val 19866"/>
              <a:gd name="adj2" fmla="val 19503"/>
              <a:gd name="adj3" fmla="val 26165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8" name="Flèche à angle droit 57"/>
          <p:cNvSpPr/>
          <p:nvPr/>
        </p:nvSpPr>
        <p:spPr>
          <a:xfrm rot="5400000" flipV="1">
            <a:off x="10357776" y="5165508"/>
            <a:ext cx="1530163" cy="442986"/>
          </a:xfrm>
          <a:prstGeom prst="bentUpArrow">
            <a:avLst>
              <a:gd name="adj1" fmla="val 15684"/>
              <a:gd name="adj2" fmla="val 17430"/>
              <a:gd name="adj3" fmla="val 25000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9" name="ZoneTexte 58"/>
          <p:cNvSpPr txBox="1"/>
          <p:nvPr/>
        </p:nvSpPr>
        <p:spPr>
          <a:xfrm rot="968301">
            <a:off x="10658034" y="4621358"/>
            <a:ext cx="764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66%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2289657" y="4072745"/>
            <a:ext cx="58375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i="1" dirty="0">
                <a:solidFill>
                  <a:schemeClr val="bg1">
                    <a:lumMod val="50000"/>
                  </a:schemeClr>
                </a:solidFill>
              </a:rPr>
              <a:t>* Assurance FFR/GMF + Cotisation FFR + Cotisation </a:t>
            </a:r>
            <a:r>
              <a:rPr lang="fr-FR" sz="1200" i="1" dirty="0" err="1">
                <a:solidFill>
                  <a:schemeClr val="bg1">
                    <a:lumMod val="50000"/>
                  </a:schemeClr>
                </a:solidFill>
              </a:rPr>
              <a:t>OC.Gif</a:t>
            </a:r>
            <a:endParaRPr lang="fr-FR" sz="1200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 rot="19469158">
            <a:off x="3657521" y="4830711"/>
            <a:ext cx="1114344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1400" b="0" cap="none" spc="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Exemple</a:t>
            </a:r>
          </a:p>
          <a:p>
            <a:pPr algn="ctr"/>
            <a:r>
              <a:rPr lang="fr-FR" sz="1400" b="0" cap="none" spc="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Contribution</a:t>
            </a:r>
          </a:p>
          <a:p>
            <a:pPr algn="ctr"/>
            <a:r>
              <a:rPr lang="fr-FR" sz="1400" b="0" cap="none" spc="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Libre</a:t>
            </a:r>
          </a:p>
        </p:txBody>
      </p:sp>
      <p:grpSp>
        <p:nvGrpSpPr>
          <p:cNvPr id="11" name="Groupe 10"/>
          <p:cNvGrpSpPr/>
          <p:nvPr/>
        </p:nvGrpSpPr>
        <p:grpSpPr>
          <a:xfrm>
            <a:off x="9188667" y="775126"/>
            <a:ext cx="1997979" cy="966549"/>
            <a:chOff x="9188667" y="775126"/>
            <a:chExt cx="1997979" cy="966549"/>
          </a:xfrm>
        </p:grpSpPr>
        <p:sp>
          <p:nvSpPr>
            <p:cNvPr id="9" name="Rectangle à coins arrondis 8"/>
            <p:cNvSpPr/>
            <p:nvPr/>
          </p:nvSpPr>
          <p:spPr>
            <a:xfrm>
              <a:off x="9188667" y="775126"/>
              <a:ext cx="1997979" cy="966549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fr-FR" dirty="0"/>
                <a:t>Licencié</a:t>
              </a:r>
            </a:p>
            <a:p>
              <a:pPr algn="r"/>
              <a:r>
                <a:rPr lang="fr-FR" dirty="0"/>
                <a:t>GIFFOIS</a:t>
              </a:r>
            </a:p>
          </p:txBody>
        </p:sp>
        <p:pic>
          <p:nvPicPr>
            <p:cNvPr id="10" name="Image 9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582913" y="934424"/>
              <a:ext cx="358444" cy="66312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75058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Image 9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448" y="134236"/>
            <a:ext cx="1327579" cy="995685"/>
          </a:xfrm>
          <a:prstGeom prst="rect">
            <a:avLst/>
          </a:prstGeom>
        </p:spPr>
      </p:pic>
      <p:sp>
        <p:nvSpPr>
          <p:cNvPr id="5" name="Organigramme : Alternative 4"/>
          <p:cNvSpPr/>
          <p:nvPr/>
        </p:nvSpPr>
        <p:spPr>
          <a:xfrm>
            <a:off x="2048281" y="699261"/>
            <a:ext cx="2183023" cy="1080000"/>
          </a:xfrm>
          <a:prstGeom prst="flowChartAlternateProces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fr-FR" b="1" dirty="0">
                <a:solidFill>
                  <a:schemeClr val="accent5">
                    <a:lumMod val="75000"/>
                  </a:schemeClr>
                </a:solidFill>
              </a:rPr>
              <a:t>Cotisation</a:t>
            </a:r>
            <a:br>
              <a:rPr lang="fr-FR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fr-FR" b="1" dirty="0">
                <a:solidFill>
                  <a:schemeClr val="accent5">
                    <a:lumMod val="75000"/>
                  </a:schemeClr>
                </a:solidFill>
              </a:rPr>
              <a:t>Simple</a:t>
            </a:r>
          </a:p>
        </p:txBody>
      </p:sp>
      <p:sp>
        <p:nvSpPr>
          <p:cNvPr id="6" name="Organigramme : Alternative 5"/>
          <p:cNvSpPr/>
          <p:nvPr/>
        </p:nvSpPr>
        <p:spPr>
          <a:xfrm>
            <a:off x="2084708" y="2327161"/>
            <a:ext cx="2183025" cy="10800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fr-FR" b="1" dirty="0"/>
              <a:t>Cotisation</a:t>
            </a:r>
            <a:br>
              <a:rPr lang="fr-FR" b="1" dirty="0"/>
            </a:br>
            <a:r>
              <a:rPr lang="fr-FR" b="1" dirty="0"/>
              <a:t>Valorisée</a:t>
            </a:r>
          </a:p>
        </p:txBody>
      </p:sp>
      <p:sp>
        <p:nvSpPr>
          <p:cNvPr id="19" name="Organigramme : Décision 18"/>
          <p:cNvSpPr/>
          <p:nvPr/>
        </p:nvSpPr>
        <p:spPr>
          <a:xfrm>
            <a:off x="2150613" y="556593"/>
            <a:ext cx="1978604" cy="569209"/>
          </a:xfrm>
          <a:prstGeom prst="flowChartDecision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Choix #1</a:t>
            </a:r>
          </a:p>
        </p:txBody>
      </p:sp>
      <p:sp>
        <p:nvSpPr>
          <p:cNvPr id="22" name="Flèche droite 21"/>
          <p:cNvSpPr/>
          <p:nvPr/>
        </p:nvSpPr>
        <p:spPr>
          <a:xfrm>
            <a:off x="8025774" y="2701201"/>
            <a:ext cx="988194" cy="394636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Implique</a:t>
            </a:r>
          </a:p>
        </p:txBody>
      </p:sp>
      <p:sp>
        <p:nvSpPr>
          <p:cNvPr id="24" name="Organigramme : Processus 23"/>
          <p:cNvSpPr/>
          <p:nvPr/>
        </p:nvSpPr>
        <p:spPr>
          <a:xfrm>
            <a:off x="4231306" y="730674"/>
            <a:ext cx="7002606" cy="1055455"/>
          </a:xfrm>
          <a:prstGeom prst="flowChartProces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>
                <a:solidFill>
                  <a:schemeClr val="accent5">
                    <a:lumMod val="75000"/>
                  </a:schemeClr>
                </a:solidFill>
              </a:rPr>
              <a:t>230 €</a:t>
            </a:r>
          </a:p>
          <a:p>
            <a:pPr algn="ctr"/>
            <a:r>
              <a:rPr lang="fr-FR" sz="1200" b="1" i="1" dirty="0">
                <a:solidFill>
                  <a:schemeClr val="accent5">
                    <a:lumMod val="75000"/>
                  </a:schemeClr>
                </a:solidFill>
              </a:rPr>
              <a:t>Modèle Fixe</a:t>
            </a:r>
            <a:endParaRPr lang="fr-FR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5" name="Organigramme : Processus 24"/>
          <p:cNvSpPr/>
          <p:nvPr/>
        </p:nvSpPr>
        <p:spPr>
          <a:xfrm>
            <a:off x="4267734" y="2329045"/>
            <a:ext cx="1800000" cy="10800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VERSEMENT</a:t>
            </a:r>
          </a:p>
          <a:p>
            <a:pPr algn="ctr"/>
            <a:r>
              <a:rPr lang="fr-FR" sz="2400" b="1" dirty="0">
                <a:solidFill>
                  <a:schemeClr val="bg1"/>
                </a:solidFill>
              </a:rPr>
              <a:t>390 €</a:t>
            </a:r>
          </a:p>
          <a:p>
            <a:pPr algn="ctr"/>
            <a:r>
              <a:rPr lang="fr-FR" sz="1200" b="1" i="1" dirty="0">
                <a:solidFill>
                  <a:schemeClr val="bg1"/>
                </a:solidFill>
              </a:rPr>
              <a:t>minimum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26" name="Organigramme : Processus 25"/>
          <p:cNvSpPr/>
          <p:nvPr/>
        </p:nvSpPr>
        <p:spPr>
          <a:xfrm>
            <a:off x="6175611" y="2875919"/>
            <a:ext cx="1800000" cy="540000"/>
          </a:xfrm>
          <a:prstGeom prst="flowChartProcess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2"/>
                </a:solidFill>
              </a:rPr>
              <a:t>290 €</a:t>
            </a:r>
          </a:p>
          <a:p>
            <a:pPr algn="ctr"/>
            <a:r>
              <a:rPr lang="fr-FR" sz="1200" dirty="0">
                <a:solidFill>
                  <a:schemeClr val="tx2"/>
                </a:solidFill>
              </a:rPr>
              <a:t>Valeur du Don minimum</a:t>
            </a:r>
          </a:p>
        </p:txBody>
      </p:sp>
      <p:sp>
        <p:nvSpPr>
          <p:cNvPr id="27" name="Organigramme : Processus 26"/>
          <p:cNvSpPr/>
          <p:nvPr/>
        </p:nvSpPr>
        <p:spPr>
          <a:xfrm>
            <a:off x="6175611" y="2335919"/>
            <a:ext cx="1800000" cy="540000"/>
          </a:xfrm>
          <a:prstGeom prst="flowChartProcess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2"/>
                </a:solidFill>
              </a:rPr>
              <a:t>100 €</a:t>
            </a:r>
          </a:p>
          <a:p>
            <a:pPr algn="ctr"/>
            <a:r>
              <a:rPr lang="fr-FR" sz="1200" dirty="0">
                <a:solidFill>
                  <a:schemeClr val="tx2"/>
                </a:solidFill>
              </a:rPr>
              <a:t>Valeur Licence*</a:t>
            </a:r>
          </a:p>
        </p:txBody>
      </p:sp>
      <p:grpSp>
        <p:nvGrpSpPr>
          <p:cNvPr id="18" name="Groupe 17"/>
          <p:cNvGrpSpPr/>
          <p:nvPr/>
        </p:nvGrpSpPr>
        <p:grpSpPr>
          <a:xfrm>
            <a:off x="7590790" y="2725578"/>
            <a:ext cx="280087" cy="300682"/>
            <a:chOff x="7768280" y="2080053"/>
            <a:chExt cx="280087" cy="300682"/>
          </a:xfrm>
        </p:grpSpPr>
        <p:cxnSp>
          <p:nvCxnSpPr>
            <p:cNvPr id="15" name="Connecteur droit 14"/>
            <p:cNvCxnSpPr/>
            <p:nvPr/>
          </p:nvCxnSpPr>
          <p:spPr>
            <a:xfrm>
              <a:off x="7908324" y="2080053"/>
              <a:ext cx="0" cy="300682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15"/>
            <p:cNvCxnSpPr/>
            <p:nvPr/>
          </p:nvCxnSpPr>
          <p:spPr>
            <a:xfrm flipH="1">
              <a:off x="7768280" y="2230394"/>
              <a:ext cx="280087" cy="0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e 31"/>
          <p:cNvGrpSpPr/>
          <p:nvPr/>
        </p:nvGrpSpPr>
        <p:grpSpPr>
          <a:xfrm>
            <a:off x="5952772" y="2811892"/>
            <a:ext cx="280088" cy="86627"/>
            <a:chOff x="8582263" y="1699122"/>
            <a:chExt cx="280088" cy="86627"/>
          </a:xfrm>
        </p:grpSpPr>
        <p:cxnSp>
          <p:nvCxnSpPr>
            <p:cNvPr id="30" name="Connecteur droit 29"/>
            <p:cNvCxnSpPr/>
            <p:nvPr/>
          </p:nvCxnSpPr>
          <p:spPr>
            <a:xfrm flipH="1">
              <a:off x="8582264" y="1699122"/>
              <a:ext cx="280087" cy="0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Connecteur droit 30"/>
            <p:cNvCxnSpPr/>
            <p:nvPr/>
          </p:nvCxnSpPr>
          <p:spPr>
            <a:xfrm flipH="1">
              <a:off x="8582263" y="1785749"/>
              <a:ext cx="280087" cy="0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Organigramme : Processus 32"/>
          <p:cNvSpPr/>
          <p:nvPr/>
        </p:nvSpPr>
        <p:spPr>
          <a:xfrm>
            <a:off x="9069967" y="2335919"/>
            <a:ext cx="2163944" cy="599391"/>
          </a:xfrm>
          <a:prstGeom prst="flowChartProcess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accent4"/>
                </a:solidFill>
              </a:rPr>
              <a:t>190 €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</a:rPr>
              <a:t>Déduction Impôt</a:t>
            </a:r>
          </a:p>
        </p:txBody>
      </p:sp>
      <p:sp>
        <p:nvSpPr>
          <p:cNvPr id="35" name="Organigramme : Processus 34"/>
          <p:cNvSpPr/>
          <p:nvPr/>
        </p:nvSpPr>
        <p:spPr>
          <a:xfrm>
            <a:off x="9069966" y="2935310"/>
            <a:ext cx="2163945" cy="1137435"/>
          </a:xfrm>
          <a:prstGeom prst="flowChartProcess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>
                <a:solidFill>
                  <a:schemeClr val="accent5">
                    <a:lumMod val="75000"/>
                  </a:schemeClr>
                </a:solidFill>
              </a:rPr>
              <a:t>200 €</a:t>
            </a:r>
          </a:p>
          <a:p>
            <a:pPr algn="ctr"/>
            <a:r>
              <a:rPr lang="fr-FR" sz="1400" b="1" i="1" dirty="0">
                <a:solidFill>
                  <a:schemeClr val="bg1"/>
                </a:solidFill>
              </a:rPr>
              <a:t>Cout Réel de votre licence </a:t>
            </a:r>
            <a:r>
              <a:rPr lang="fr-FR" dirty="0">
                <a:solidFill>
                  <a:schemeClr val="bg1"/>
                </a:solidFill>
              </a:rPr>
              <a:t>390€ – </a:t>
            </a:r>
            <a:r>
              <a:rPr lang="fr-FR" dirty="0">
                <a:solidFill>
                  <a:srgbClr val="FFC000"/>
                </a:solidFill>
              </a:rPr>
              <a:t>190€</a:t>
            </a:r>
            <a:endParaRPr lang="fr-FR" b="1" dirty="0">
              <a:solidFill>
                <a:srgbClr val="0070C0"/>
              </a:solidFill>
            </a:endParaRPr>
          </a:p>
          <a:p>
            <a:pPr algn="ctr"/>
            <a:r>
              <a:rPr lang="fr-FR" sz="12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6" name="Flèche à angle droit 35"/>
          <p:cNvSpPr/>
          <p:nvPr/>
        </p:nvSpPr>
        <p:spPr>
          <a:xfrm rot="5400000">
            <a:off x="7043141" y="1869653"/>
            <a:ext cx="421415" cy="3520238"/>
          </a:xfrm>
          <a:prstGeom prst="bentUpArrow">
            <a:avLst>
              <a:gd name="adj1" fmla="val 19866"/>
              <a:gd name="adj2" fmla="val 19503"/>
              <a:gd name="adj3" fmla="val 26165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7" name="ZoneTexte 56"/>
          <p:cNvSpPr txBox="1"/>
          <p:nvPr/>
        </p:nvSpPr>
        <p:spPr>
          <a:xfrm rot="16200000">
            <a:off x="-1660379" y="3819627"/>
            <a:ext cx="45412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Nouveau Modèle financier de Cotisation </a:t>
            </a:r>
          </a:p>
          <a:p>
            <a:r>
              <a:rPr lang="fr-FR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Saison 2025/2026</a:t>
            </a:r>
          </a:p>
        </p:txBody>
      </p:sp>
      <p:sp>
        <p:nvSpPr>
          <p:cNvPr id="3" name="Rectangle 2"/>
          <p:cNvSpPr/>
          <p:nvPr/>
        </p:nvSpPr>
        <p:spPr>
          <a:xfrm>
            <a:off x="354502" y="1125802"/>
            <a:ext cx="841897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fr-FR" sz="3000" b="1" cap="none" spc="0" dirty="0">
                <a:ln/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</a:t>
            </a:r>
          </a:p>
          <a:p>
            <a:pPr algn="ctr"/>
            <a:r>
              <a:rPr lang="fr-FR" sz="2000" b="1" dirty="0">
                <a:ln/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-6/-14</a:t>
            </a:r>
            <a:endParaRPr lang="fr-FR" sz="2000" b="1" cap="none" spc="0" dirty="0">
              <a:ln/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Organigramme : Alternative 37"/>
          <p:cNvSpPr/>
          <p:nvPr/>
        </p:nvSpPr>
        <p:spPr>
          <a:xfrm>
            <a:off x="2125899" y="4600688"/>
            <a:ext cx="2183024" cy="1080000"/>
          </a:xfrm>
          <a:prstGeom prst="flowChartAlternateProcess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fr-FR" b="1" dirty="0">
                <a:solidFill>
                  <a:srgbClr val="FFFF00"/>
                </a:solidFill>
              </a:rPr>
              <a:t>Cotisation</a:t>
            </a:r>
            <a:br>
              <a:rPr lang="fr-FR" b="1" dirty="0">
                <a:solidFill>
                  <a:srgbClr val="FFFF00"/>
                </a:solidFill>
              </a:rPr>
            </a:br>
            <a:r>
              <a:rPr lang="fr-FR" b="1" dirty="0">
                <a:solidFill>
                  <a:srgbClr val="FFFF00"/>
                </a:solidFill>
              </a:rPr>
              <a:t>Valorisée +</a:t>
            </a:r>
          </a:p>
        </p:txBody>
      </p:sp>
      <p:sp>
        <p:nvSpPr>
          <p:cNvPr id="39" name="Flèche droite 38"/>
          <p:cNvSpPr/>
          <p:nvPr/>
        </p:nvSpPr>
        <p:spPr>
          <a:xfrm>
            <a:off x="8066964" y="4974728"/>
            <a:ext cx="988194" cy="394636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Implique</a:t>
            </a:r>
          </a:p>
        </p:txBody>
      </p:sp>
      <p:sp>
        <p:nvSpPr>
          <p:cNvPr id="40" name="Organigramme : Processus 39"/>
          <p:cNvSpPr/>
          <p:nvPr/>
        </p:nvSpPr>
        <p:spPr>
          <a:xfrm>
            <a:off x="4309036" y="4602131"/>
            <a:ext cx="1800000" cy="1080000"/>
          </a:xfrm>
          <a:prstGeom prst="flowChartProcess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FFFF00"/>
                </a:solidFill>
              </a:rPr>
              <a:t>VERSEMENT</a:t>
            </a:r>
          </a:p>
          <a:p>
            <a:pPr algn="ctr"/>
            <a:r>
              <a:rPr lang="fr-FR" sz="2400" b="1" dirty="0">
                <a:solidFill>
                  <a:srgbClr val="FFFF00"/>
                </a:solidFill>
              </a:rPr>
              <a:t>450 €</a:t>
            </a:r>
          </a:p>
          <a:p>
            <a:pPr algn="ctr"/>
            <a:r>
              <a:rPr lang="fr-FR" sz="1200" i="1" dirty="0">
                <a:solidFill>
                  <a:srgbClr val="FFFF00"/>
                </a:solidFill>
              </a:rPr>
              <a:t>Exemple</a:t>
            </a:r>
          </a:p>
        </p:txBody>
      </p:sp>
      <p:sp>
        <p:nvSpPr>
          <p:cNvPr id="41" name="Organigramme : Processus 40"/>
          <p:cNvSpPr/>
          <p:nvPr/>
        </p:nvSpPr>
        <p:spPr>
          <a:xfrm>
            <a:off x="6216801" y="5149446"/>
            <a:ext cx="1800000" cy="540000"/>
          </a:xfrm>
          <a:prstGeom prst="flowChartProcess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2"/>
                </a:solidFill>
              </a:rPr>
              <a:t>350 €</a:t>
            </a:r>
          </a:p>
          <a:p>
            <a:pPr algn="ctr"/>
            <a:r>
              <a:rPr lang="fr-FR" sz="1200" dirty="0">
                <a:solidFill>
                  <a:schemeClr val="tx2"/>
                </a:solidFill>
              </a:rPr>
              <a:t>Valeur du Don</a:t>
            </a:r>
          </a:p>
        </p:txBody>
      </p:sp>
      <p:sp>
        <p:nvSpPr>
          <p:cNvPr id="42" name="Organigramme : Processus 41"/>
          <p:cNvSpPr/>
          <p:nvPr/>
        </p:nvSpPr>
        <p:spPr>
          <a:xfrm>
            <a:off x="6216801" y="4609446"/>
            <a:ext cx="1800000" cy="540000"/>
          </a:xfrm>
          <a:prstGeom prst="flowChartProcess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2"/>
                </a:solidFill>
              </a:rPr>
              <a:t>100 €</a:t>
            </a:r>
          </a:p>
          <a:p>
            <a:pPr algn="ctr"/>
            <a:r>
              <a:rPr lang="fr-FR" sz="1200" dirty="0">
                <a:solidFill>
                  <a:schemeClr val="tx2"/>
                </a:solidFill>
              </a:rPr>
              <a:t>Valeur Licence*</a:t>
            </a:r>
          </a:p>
        </p:txBody>
      </p:sp>
      <p:grpSp>
        <p:nvGrpSpPr>
          <p:cNvPr id="44" name="Groupe 43"/>
          <p:cNvGrpSpPr/>
          <p:nvPr/>
        </p:nvGrpSpPr>
        <p:grpSpPr>
          <a:xfrm>
            <a:off x="7631980" y="4999105"/>
            <a:ext cx="280087" cy="300682"/>
            <a:chOff x="7768280" y="2080053"/>
            <a:chExt cx="280087" cy="300682"/>
          </a:xfrm>
        </p:grpSpPr>
        <p:cxnSp>
          <p:nvCxnSpPr>
            <p:cNvPr id="45" name="Connecteur droit 44"/>
            <p:cNvCxnSpPr/>
            <p:nvPr/>
          </p:nvCxnSpPr>
          <p:spPr>
            <a:xfrm>
              <a:off x="7908324" y="2080053"/>
              <a:ext cx="0" cy="300682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Connecteur droit 45"/>
            <p:cNvCxnSpPr/>
            <p:nvPr/>
          </p:nvCxnSpPr>
          <p:spPr>
            <a:xfrm flipH="1">
              <a:off x="7768280" y="2230394"/>
              <a:ext cx="280087" cy="0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oupe 46"/>
          <p:cNvGrpSpPr/>
          <p:nvPr/>
        </p:nvGrpSpPr>
        <p:grpSpPr>
          <a:xfrm>
            <a:off x="5993962" y="5085419"/>
            <a:ext cx="280088" cy="86627"/>
            <a:chOff x="8582263" y="1699122"/>
            <a:chExt cx="280088" cy="86627"/>
          </a:xfrm>
        </p:grpSpPr>
        <p:cxnSp>
          <p:nvCxnSpPr>
            <p:cNvPr id="48" name="Connecteur droit 47"/>
            <p:cNvCxnSpPr/>
            <p:nvPr/>
          </p:nvCxnSpPr>
          <p:spPr>
            <a:xfrm flipH="1">
              <a:off x="8582264" y="1699122"/>
              <a:ext cx="280087" cy="0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Connecteur droit 48"/>
            <p:cNvCxnSpPr/>
            <p:nvPr/>
          </p:nvCxnSpPr>
          <p:spPr>
            <a:xfrm flipH="1">
              <a:off x="8582263" y="1785749"/>
              <a:ext cx="280087" cy="0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Flèche à angle droit 52"/>
          <p:cNvSpPr/>
          <p:nvPr/>
        </p:nvSpPr>
        <p:spPr>
          <a:xfrm rot="5400000" flipV="1">
            <a:off x="10320228" y="2881338"/>
            <a:ext cx="1533821" cy="442986"/>
          </a:xfrm>
          <a:prstGeom prst="bentUpArrow">
            <a:avLst>
              <a:gd name="adj1" fmla="val 15684"/>
              <a:gd name="adj2" fmla="val 17430"/>
              <a:gd name="adj3" fmla="val 25000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1" name="Rectangle 70"/>
          <p:cNvSpPr/>
          <p:nvPr/>
        </p:nvSpPr>
        <p:spPr>
          <a:xfrm rot="20961333">
            <a:off x="2421277" y="5976011"/>
            <a:ext cx="257314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fr-FR" b="1" cap="none" spc="0" dirty="0">
                <a:ln/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+20€ = +60 € pour le club</a:t>
            </a:r>
          </a:p>
        </p:txBody>
      </p:sp>
      <p:sp>
        <p:nvSpPr>
          <p:cNvPr id="4" name="ZoneTexte 3"/>
          <p:cNvSpPr txBox="1"/>
          <p:nvPr/>
        </p:nvSpPr>
        <p:spPr>
          <a:xfrm rot="968301">
            <a:off x="10622315" y="2335358"/>
            <a:ext cx="764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66%</a:t>
            </a:r>
          </a:p>
        </p:txBody>
      </p:sp>
      <p:sp>
        <p:nvSpPr>
          <p:cNvPr id="74" name="Organigramme : Décision 73"/>
          <p:cNvSpPr/>
          <p:nvPr/>
        </p:nvSpPr>
        <p:spPr>
          <a:xfrm>
            <a:off x="2184634" y="2172592"/>
            <a:ext cx="1978604" cy="569209"/>
          </a:xfrm>
          <a:prstGeom prst="flowChartDecision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Choix #2</a:t>
            </a:r>
          </a:p>
        </p:txBody>
      </p:sp>
      <p:sp>
        <p:nvSpPr>
          <p:cNvPr id="75" name="Organigramme : Décision 74"/>
          <p:cNvSpPr/>
          <p:nvPr/>
        </p:nvSpPr>
        <p:spPr>
          <a:xfrm>
            <a:off x="2225824" y="4429896"/>
            <a:ext cx="1978604" cy="569209"/>
          </a:xfrm>
          <a:prstGeom prst="flowChartDecision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Choix #3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1705232" y="362465"/>
            <a:ext cx="9885406" cy="173818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7" name="Rectangle à coins arrondis 76"/>
          <p:cNvSpPr/>
          <p:nvPr/>
        </p:nvSpPr>
        <p:spPr>
          <a:xfrm>
            <a:off x="1705232" y="2100646"/>
            <a:ext cx="9885406" cy="223879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8" name="Rectangle à coins arrondis 77"/>
          <p:cNvSpPr/>
          <p:nvPr/>
        </p:nvSpPr>
        <p:spPr>
          <a:xfrm>
            <a:off x="1705232" y="4337406"/>
            <a:ext cx="9885406" cy="230229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4" name="Organigramme : Processus 53"/>
          <p:cNvSpPr/>
          <p:nvPr/>
        </p:nvSpPr>
        <p:spPr>
          <a:xfrm>
            <a:off x="9105686" y="4621919"/>
            <a:ext cx="2163944" cy="599391"/>
          </a:xfrm>
          <a:prstGeom prst="flowChartProcess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accent4"/>
                </a:solidFill>
              </a:rPr>
              <a:t>230 €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</a:rPr>
              <a:t>Déduction Impôt</a:t>
            </a:r>
          </a:p>
        </p:txBody>
      </p:sp>
      <p:sp>
        <p:nvSpPr>
          <p:cNvPr id="55" name="Organigramme : Processus 54"/>
          <p:cNvSpPr/>
          <p:nvPr/>
        </p:nvSpPr>
        <p:spPr>
          <a:xfrm>
            <a:off x="9105685" y="5221310"/>
            <a:ext cx="2163945" cy="1137435"/>
          </a:xfrm>
          <a:prstGeom prst="flowChartProcess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>
                <a:solidFill>
                  <a:schemeClr val="accent5">
                    <a:lumMod val="75000"/>
                  </a:schemeClr>
                </a:solidFill>
              </a:rPr>
              <a:t>220 €</a:t>
            </a:r>
          </a:p>
          <a:p>
            <a:pPr algn="ctr"/>
            <a:r>
              <a:rPr lang="fr-FR" sz="1400" b="1" i="1" dirty="0">
                <a:solidFill>
                  <a:schemeClr val="bg1"/>
                </a:solidFill>
              </a:rPr>
              <a:t>Cout Réel de votre licence </a:t>
            </a:r>
            <a:r>
              <a:rPr lang="fr-FR" dirty="0">
                <a:solidFill>
                  <a:schemeClr val="bg1"/>
                </a:solidFill>
              </a:rPr>
              <a:t>450€ – </a:t>
            </a:r>
            <a:r>
              <a:rPr lang="fr-FR" dirty="0">
                <a:solidFill>
                  <a:srgbClr val="FFC000"/>
                </a:solidFill>
              </a:rPr>
              <a:t>230€</a:t>
            </a:r>
            <a:endParaRPr lang="fr-FR" b="1" dirty="0">
              <a:solidFill>
                <a:srgbClr val="0070C0"/>
              </a:solidFill>
            </a:endParaRPr>
          </a:p>
          <a:p>
            <a:pPr algn="ctr"/>
            <a:r>
              <a:rPr lang="fr-FR" sz="12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56" name="Flèche à angle droit 55"/>
          <p:cNvSpPr/>
          <p:nvPr/>
        </p:nvSpPr>
        <p:spPr>
          <a:xfrm rot="5400000">
            <a:off x="7047771" y="4179428"/>
            <a:ext cx="483594" cy="3520238"/>
          </a:xfrm>
          <a:prstGeom prst="bentUpArrow">
            <a:avLst>
              <a:gd name="adj1" fmla="val 19866"/>
              <a:gd name="adj2" fmla="val 19503"/>
              <a:gd name="adj3" fmla="val 26165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8" name="Flèche à angle droit 57"/>
          <p:cNvSpPr/>
          <p:nvPr/>
        </p:nvSpPr>
        <p:spPr>
          <a:xfrm rot="5400000" flipV="1">
            <a:off x="10357776" y="5165508"/>
            <a:ext cx="1530163" cy="442986"/>
          </a:xfrm>
          <a:prstGeom prst="bentUpArrow">
            <a:avLst>
              <a:gd name="adj1" fmla="val 15684"/>
              <a:gd name="adj2" fmla="val 17430"/>
              <a:gd name="adj3" fmla="val 25000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9" name="ZoneTexte 58"/>
          <p:cNvSpPr txBox="1"/>
          <p:nvPr/>
        </p:nvSpPr>
        <p:spPr>
          <a:xfrm rot="968301">
            <a:off x="10658034" y="4621358"/>
            <a:ext cx="764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66%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2289657" y="4072745"/>
            <a:ext cx="58375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i="1" dirty="0">
                <a:solidFill>
                  <a:schemeClr val="bg1">
                    <a:lumMod val="50000"/>
                  </a:schemeClr>
                </a:solidFill>
              </a:rPr>
              <a:t>* Assurance FFR/GMF + Cotisation FFR + Cotisation </a:t>
            </a:r>
            <a:r>
              <a:rPr lang="fr-FR" sz="1200" i="1" dirty="0" err="1">
                <a:solidFill>
                  <a:schemeClr val="bg1">
                    <a:lumMod val="50000"/>
                  </a:schemeClr>
                </a:solidFill>
              </a:rPr>
              <a:t>OC.Gif</a:t>
            </a:r>
            <a:endParaRPr lang="fr-FR" sz="1200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 rot="19469158">
            <a:off x="3657521" y="4830711"/>
            <a:ext cx="1114344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1400" b="0" cap="none" spc="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Exemple</a:t>
            </a:r>
          </a:p>
          <a:p>
            <a:pPr algn="ctr"/>
            <a:r>
              <a:rPr lang="fr-FR" sz="1400" b="0" cap="none" spc="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Contribution</a:t>
            </a:r>
          </a:p>
          <a:p>
            <a:pPr algn="ctr"/>
            <a:r>
              <a:rPr lang="fr-FR" sz="1400" b="0" cap="none" spc="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Libre</a:t>
            </a:r>
          </a:p>
        </p:txBody>
      </p:sp>
      <p:sp>
        <p:nvSpPr>
          <p:cNvPr id="51" name="Rectangle à coins arrondis 50"/>
          <p:cNvSpPr/>
          <p:nvPr/>
        </p:nvSpPr>
        <p:spPr>
          <a:xfrm>
            <a:off x="9188667" y="775126"/>
            <a:ext cx="1997979" cy="96654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r-FR" dirty="0"/>
              <a:t>Licencié</a:t>
            </a:r>
          </a:p>
          <a:p>
            <a:pPr algn="r"/>
            <a:r>
              <a:rPr lang="fr-FR" dirty="0">
                <a:solidFill>
                  <a:srgbClr val="C00000"/>
                </a:solidFill>
              </a:rPr>
              <a:t>NON GIFFOIS</a:t>
            </a:r>
          </a:p>
        </p:txBody>
      </p:sp>
    </p:spTree>
    <p:extLst>
      <p:ext uri="{BB962C8B-B14F-4D97-AF65-F5344CB8AC3E}">
        <p14:creationId xmlns:p14="http://schemas.microsoft.com/office/powerpoint/2010/main" val="1171479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Image 9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448" y="134236"/>
            <a:ext cx="1327579" cy="995685"/>
          </a:xfrm>
          <a:prstGeom prst="rect">
            <a:avLst/>
          </a:prstGeom>
        </p:spPr>
      </p:pic>
      <p:sp>
        <p:nvSpPr>
          <p:cNvPr id="5" name="Organigramme : Alternative 4"/>
          <p:cNvSpPr/>
          <p:nvPr/>
        </p:nvSpPr>
        <p:spPr>
          <a:xfrm>
            <a:off x="2048281" y="699261"/>
            <a:ext cx="2183023" cy="1080000"/>
          </a:xfrm>
          <a:prstGeom prst="flowChartAlternateProces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fr-FR" b="1" dirty="0">
                <a:solidFill>
                  <a:schemeClr val="accent5">
                    <a:lumMod val="75000"/>
                  </a:schemeClr>
                </a:solidFill>
              </a:rPr>
              <a:t>Cotisation</a:t>
            </a:r>
            <a:br>
              <a:rPr lang="fr-FR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fr-FR" b="1" dirty="0">
                <a:solidFill>
                  <a:schemeClr val="accent5">
                    <a:lumMod val="75000"/>
                  </a:schemeClr>
                </a:solidFill>
              </a:rPr>
              <a:t>Simple</a:t>
            </a:r>
          </a:p>
        </p:txBody>
      </p:sp>
      <p:sp>
        <p:nvSpPr>
          <p:cNvPr id="6" name="Organigramme : Alternative 5"/>
          <p:cNvSpPr/>
          <p:nvPr/>
        </p:nvSpPr>
        <p:spPr>
          <a:xfrm>
            <a:off x="2084708" y="2327161"/>
            <a:ext cx="2183025" cy="10800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fr-FR" b="1" dirty="0"/>
              <a:t>Cotisation</a:t>
            </a:r>
            <a:br>
              <a:rPr lang="fr-FR" b="1" dirty="0"/>
            </a:br>
            <a:r>
              <a:rPr lang="fr-FR" b="1" dirty="0"/>
              <a:t>Valorisée</a:t>
            </a:r>
          </a:p>
        </p:txBody>
      </p:sp>
      <p:sp>
        <p:nvSpPr>
          <p:cNvPr id="19" name="Organigramme : Décision 18"/>
          <p:cNvSpPr/>
          <p:nvPr/>
        </p:nvSpPr>
        <p:spPr>
          <a:xfrm>
            <a:off x="2150613" y="556593"/>
            <a:ext cx="1978604" cy="569209"/>
          </a:xfrm>
          <a:prstGeom prst="flowChartDecision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Choix #1</a:t>
            </a:r>
          </a:p>
        </p:txBody>
      </p:sp>
      <p:sp>
        <p:nvSpPr>
          <p:cNvPr id="22" name="Flèche droite 21"/>
          <p:cNvSpPr/>
          <p:nvPr/>
        </p:nvSpPr>
        <p:spPr>
          <a:xfrm>
            <a:off x="8025774" y="2701201"/>
            <a:ext cx="988194" cy="394636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Implique</a:t>
            </a:r>
          </a:p>
        </p:txBody>
      </p:sp>
      <p:sp>
        <p:nvSpPr>
          <p:cNvPr id="24" name="Organigramme : Processus 23"/>
          <p:cNvSpPr/>
          <p:nvPr/>
        </p:nvSpPr>
        <p:spPr>
          <a:xfrm>
            <a:off x="4231306" y="730674"/>
            <a:ext cx="7002606" cy="1055455"/>
          </a:xfrm>
          <a:prstGeom prst="flowChartProces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>
                <a:solidFill>
                  <a:schemeClr val="accent5">
                    <a:lumMod val="75000"/>
                  </a:schemeClr>
                </a:solidFill>
              </a:rPr>
              <a:t>240 €</a:t>
            </a:r>
          </a:p>
          <a:p>
            <a:pPr algn="ctr"/>
            <a:r>
              <a:rPr lang="fr-FR" sz="1200" b="1" i="1" dirty="0">
                <a:solidFill>
                  <a:schemeClr val="accent5">
                    <a:lumMod val="75000"/>
                  </a:schemeClr>
                </a:solidFill>
              </a:rPr>
              <a:t>Modèle Fixe</a:t>
            </a:r>
            <a:endParaRPr lang="fr-FR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5" name="Organigramme : Processus 24"/>
          <p:cNvSpPr/>
          <p:nvPr/>
        </p:nvSpPr>
        <p:spPr>
          <a:xfrm>
            <a:off x="4267734" y="2329045"/>
            <a:ext cx="1800000" cy="10800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VERSEMENT</a:t>
            </a:r>
          </a:p>
          <a:p>
            <a:pPr algn="ctr"/>
            <a:r>
              <a:rPr lang="fr-FR" sz="2400" b="1" dirty="0">
                <a:solidFill>
                  <a:schemeClr val="bg1"/>
                </a:solidFill>
              </a:rPr>
              <a:t>420 €</a:t>
            </a:r>
          </a:p>
          <a:p>
            <a:pPr algn="ctr"/>
            <a:r>
              <a:rPr lang="fr-FR" sz="1200" b="1" i="1" dirty="0">
                <a:solidFill>
                  <a:schemeClr val="bg1"/>
                </a:solidFill>
              </a:rPr>
              <a:t>minimum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26" name="Organigramme : Processus 25"/>
          <p:cNvSpPr/>
          <p:nvPr/>
        </p:nvSpPr>
        <p:spPr>
          <a:xfrm>
            <a:off x="6175611" y="2875919"/>
            <a:ext cx="1800000" cy="540000"/>
          </a:xfrm>
          <a:prstGeom prst="flowChartProcess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2"/>
                </a:solidFill>
              </a:rPr>
              <a:t>320 €</a:t>
            </a:r>
          </a:p>
          <a:p>
            <a:pPr algn="ctr"/>
            <a:r>
              <a:rPr lang="fr-FR" sz="1200" dirty="0">
                <a:solidFill>
                  <a:schemeClr val="tx2"/>
                </a:solidFill>
              </a:rPr>
              <a:t>Valeur du Don minimum</a:t>
            </a:r>
          </a:p>
        </p:txBody>
      </p:sp>
      <p:sp>
        <p:nvSpPr>
          <p:cNvPr id="27" name="Organigramme : Processus 26"/>
          <p:cNvSpPr/>
          <p:nvPr/>
        </p:nvSpPr>
        <p:spPr>
          <a:xfrm>
            <a:off x="6175611" y="2335919"/>
            <a:ext cx="1800000" cy="540000"/>
          </a:xfrm>
          <a:prstGeom prst="flowChartProcess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2"/>
                </a:solidFill>
              </a:rPr>
              <a:t>100 €</a:t>
            </a:r>
          </a:p>
          <a:p>
            <a:pPr algn="ctr"/>
            <a:r>
              <a:rPr lang="fr-FR" sz="1200" dirty="0">
                <a:solidFill>
                  <a:schemeClr val="tx2"/>
                </a:solidFill>
              </a:rPr>
              <a:t>Valeur Licence*</a:t>
            </a:r>
          </a:p>
        </p:txBody>
      </p:sp>
      <p:grpSp>
        <p:nvGrpSpPr>
          <p:cNvPr id="18" name="Groupe 17"/>
          <p:cNvGrpSpPr/>
          <p:nvPr/>
        </p:nvGrpSpPr>
        <p:grpSpPr>
          <a:xfrm>
            <a:off x="7590790" y="2725578"/>
            <a:ext cx="280087" cy="300682"/>
            <a:chOff x="7768280" y="2080053"/>
            <a:chExt cx="280087" cy="300682"/>
          </a:xfrm>
        </p:grpSpPr>
        <p:cxnSp>
          <p:nvCxnSpPr>
            <p:cNvPr id="15" name="Connecteur droit 14"/>
            <p:cNvCxnSpPr/>
            <p:nvPr/>
          </p:nvCxnSpPr>
          <p:spPr>
            <a:xfrm>
              <a:off x="7908324" y="2080053"/>
              <a:ext cx="0" cy="300682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15"/>
            <p:cNvCxnSpPr/>
            <p:nvPr/>
          </p:nvCxnSpPr>
          <p:spPr>
            <a:xfrm flipH="1">
              <a:off x="7768280" y="2230394"/>
              <a:ext cx="280087" cy="0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e 31"/>
          <p:cNvGrpSpPr/>
          <p:nvPr/>
        </p:nvGrpSpPr>
        <p:grpSpPr>
          <a:xfrm>
            <a:off x="5952772" y="2811892"/>
            <a:ext cx="280088" cy="86627"/>
            <a:chOff x="8582263" y="1699122"/>
            <a:chExt cx="280088" cy="86627"/>
          </a:xfrm>
        </p:grpSpPr>
        <p:cxnSp>
          <p:nvCxnSpPr>
            <p:cNvPr id="30" name="Connecteur droit 29"/>
            <p:cNvCxnSpPr/>
            <p:nvPr/>
          </p:nvCxnSpPr>
          <p:spPr>
            <a:xfrm flipH="1">
              <a:off x="8582264" y="1699122"/>
              <a:ext cx="280087" cy="0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Connecteur droit 30"/>
            <p:cNvCxnSpPr/>
            <p:nvPr/>
          </p:nvCxnSpPr>
          <p:spPr>
            <a:xfrm flipH="1">
              <a:off x="8582263" y="1785749"/>
              <a:ext cx="280087" cy="0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Organigramme : Processus 32"/>
          <p:cNvSpPr/>
          <p:nvPr/>
        </p:nvSpPr>
        <p:spPr>
          <a:xfrm>
            <a:off x="9069967" y="2335919"/>
            <a:ext cx="2163944" cy="599391"/>
          </a:xfrm>
          <a:prstGeom prst="flowChartProcess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accent4"/>
                </a:solidFill>
              </a:rPr>
              <a:t>210 €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</a:rPr>
              <a:t>Déduction Impôt</a:t>
            </a:r>
          </a:p>
        </p:txBody>
      </p:sp>
      <p:sp>
        <p:nvSpPr>
          <p:cNvPr id="35" name="Organigramme : Processus 34"/>
          <p:cNvSpPr/>
          <p:nvPr/>
        </p:nvSpPr>
        <p:spPr>
          <a:xfrm>
            <a:off x="9069966" y="2935310"/>
            <a:ext cx="2163945" cy="1137435"/>
          </a:xfrm>
          <a:prstGeom prst="flowChartProcess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>
                <a:solidFill>
                  <a:schemeClr val="accent5">
                    <a:lumMod val="75000"/>
                  </a:schemeClr>
                </a:solidFill>
              </a:rPr>
              <a:t>210 €</a:t>
            </a:r>
          </a:p>
          <a:p>
            <a:pPr algn="ctr"/>
            <a:r>
              <a:rPr lang="fr-FR" sz="1400" b="1" i="1" dirty="0">
                <a:solidFill>
                  <a:schemeClr val="bg1"/>
                </a:solidFill>
              </a:rPr>
              <a:t>Cout Réel de votre licence </a:t>
            </a:r>
            <a:r>
              <a:rPr lang="fr-FR" dirty="0">
                <a:solidFill>
                  <a:schemeClr val="bg1"/>
                </a:solidFill>
              </a:rPr>
              <a:t>420€ – </a:t>
            </a:r>
            <a:r>
              <a:rPr lang="fr-FR" dirty="0">
                <a:solidFill>
                  <a:srgbClr val="FFC000"/>
                </a:solidFill>
              </a:rPr>
              <a:t>210€</a:t>
            </a:r>
            <a:endParaRPr lang="fr-FR" b="1" dirty="0">
              <a:solidFill>
                <a:srgbClr val="0070C0"/>
              </a:solidFill>
            </a:endParaRPr>
          </a:p>
          <a:p>
            <a:pPr algn="ctr"/>
            <a:r>
              <a:rPr lang="fr-FR" sz="12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6" name="Flèche à angle droit 35"/>
          <p:cNvSpPr/>
          <p:nvPr/>
        </p:nvSpPr>
        <p:spPr>
          <a:xfrm rot="5400000">
            <a:off x="7021196" y="1891599"/>
            <a:ext cx="465306" cy="3520238"/>
          </a:xfrm>
          <a:prstGeom prst="bentUpArrow">
            <a:avLst>
              <a:gd name="adj1" fmla="val 19866"/>
              <a:gd name="adj2" fmla="val 19503"/>
              <a:gd name="adj3" fmla="val 26165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7" name="ZoneTexte 56"/>
          <p:cNvSpPr txBox="1"/>
          <p:nvPr/>
        </p:nvSpPr>
        <p:spPr>
          <a:xfrm rot="16200000">
            <a:off x="-1660379" y="3819627"/>
            <a:ext cx="45412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Nouveau Modèle financier de Cotisation </a:t>
            </a:r>
          </a:p>
          <a:p>
            <a:r>
              <a:rPr lang="fr-FR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Saison 2025/2026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1195054"/>
            <a:ext cx="1535998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fr-FR" sz="2000" b="1" dirty="0">
                <a:ln/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-16M / -18M</a:t>
            </a:r>
          </a:p>
        </p:txBody>
      </p:sp>
      <p:sp>
        <p:nvSpPr>
          <p:cNvPr id="38" name="Organigramme : Alternative 37"/>
          <p:cNvSpPr/>
          <p:nvPr/>
        </p:nvSpPr>
        <p:spPr>
          <a:xfrm>
            <a:off x="2125899" y="4600688"/>
            <a:ext cx="2183024" cy="1080000"/>
          </a:xfrm>
          <a:prstGeom prst="flowChartAlternateProcess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fr-FR" b="1" dirty="0">
                <a:solidFill>
                  <a:srgbClr val="FFFF00"/>
                </a:solidFill>
              </a:rPr>
              <a:t>Cotisation</a:t>
            </a:r>
            <a:br>
              <a:rPr lang="fr-FR" b="1" dirty="0">
                <a:solidFill>
                  <a:srgbClr val="FFFF00"/>
                </a:solidFill>
              </a:rPr>
            </a:br>
            <a:r>
              <a:rPr lang="fr-FR" b="1" dirty="0">
                <a:solidFill>
                  <a:srgbClr val="FFFF00"/>
                </a:solidFill>
              </a:rPr>
              <a:t>Valorisée +</a:t>
            </a:r>
          </a:p>
        </p:txBody>
      </p:sp>
      <p:sp>
        <p:nvSpPr>
          <p:cNvPr id="39" name="Flèche droite 38"/>
          <p:cNvSpPr/>
          <p:nvPr/>
        </p:nvSpPr>
        <p:spPr>
          <a:xfrm>
            <a:off x="8066964" y="4974728"/>
            <a:ext cx="988194" cy="394636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Implique</a:t>
            </a:r>
          </a:p>
        </p:txBody>
      </p:sp>
      <p:sp>
        <p:nvSpPr>
          <p:cNvPr id="40" name="Organigramme : Processus 39"/>
          <p:cNvSpPr/>
          <p:nvPr/>
        </p:nvSpPr>
        <p:spPr>
          <a:xfrm>
            <a:off x="4308924" y="4602572"/>
            <a:ext cx="1800000" cy="1080000"/>
          </a:xfrm>
          <a:prstGeom prst="flowChartProcess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FFFF00"/>
                </a:solidFill>
              </a:rPr>
              <a:t>VERSEMENT</a:t>
            </a:r>
          </a:p>
          <a:p>
            <a:pPr algn="ctr"/>
            <a:r>
              <a:rPr lang="fr-FR" sz="2400" b="1" dirty="0">
                <a:solidFill>
                  <a:srgbClr val="FFFF00"/>
                </a:solidFill>
              </a:rPr>
              <a:t>480 €</a:t>
            </a:r>
          </a:p>
          <a:p>
            <a:pPr algn="ctr"/>
            <a:r>
              <a:rPr lang="fr-FR" sz="1200" i="1" dirty="0">
                <a:solidFill>
                  <a:srgbClr val="FFFF00"/>
                </a:solidFill>
              </a:rPr>
              <a:t>Exemple</a:t>
            </a:r>
            <a:endParaRPr lang="fr-FR" sz="1200" b="1" dirty="0">
              <a:solidFill>
                <a:srgbClr val="FFFF00"/>
              </a:solidFill>
            </a:endParaRPr>
          </a:p>
        </p:txBody>
      </p:sp>
      <p:sp>
        <p:nvSpPr>
          <p:cNvPr id="41" name="Organigramme : Processus 40"/>
          <p:cNvSpPr/>
          <p:nvPr/>
        </p:nvSpPr>
        <p:spPr>
          <a:xfrm>
            <a:off x="6216801" y="5149446"/>
            <a:ext cx="1800000" cy="540000"/>
          </a:xfrm>
          <a:prstGeom prst="flowChartProcess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2"/>
                </a:solidFill>
              </a:rPr>
              <a:t>380 €</a:t>
            </a:r>
          </a:p>
          <a:p>
            <a:pPr algn="ctr"/>
            <a:r>
              <a:rPr lang="fr-FR" sz="1200" dirty="0">
                <a:solidFill>
                  <a:schemeClr val="tx2"/>
                </a:solidFill>
              </a:rPr>
              <a:t>Valeur du Don</a:t>
            </a:r>
          </a:p>
        </p:txBody>
      </p:sp>
      <p:sp>
        <p:nvSpPr>
          <p:cNvPr id="42" name="Organigramme : Processus 41"/>
          <p:cNvSpPr/>
          <p:nvPr/>
        </p:nvSpPr>
        <p:spPr>
          <a:xfrm>
            <a:off x="6216801" y="4609446"/>
            <a:ext cx="1800000" cy="540000"/>
          </a:xfrm>
          <a:prstGeom prst="flowChartProcess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2"/>
                </a:solidFill>
              </a:rPr>
              <a:t>100 €</a:t>
            </a:r>
          </a:p>
          <a:p>
            <a:pPr algn="ctr"/>
            <a:r>
              <a:rPr lang="fr-FR" sz="1200" dirty="0">
                <a:solidFill>
                  <a:schemeClr val="tx2"/>
                </a:solidFill>
              </a:rPr>
              <a:t>Valeur Licence*</a:t>
            </a:r>
          </a:p>
        </p:txBody>
      </p:sp>
      <p:grpSp>
        <p:nvGrpSpPr>
          <p:cNvPr id="44" name="Groupe 43"/>
          <p:cNvGrpSpPr/>
          <p:nvPr/>
        </p:nvGrpSpPr>
        <p:grpSpPr>
          <a:xfrm>
            <a:off x="7631980" y="4999105"/>
            <a:ext cx="280087" cy="300682"/>
            <a:chOff x="7768280" y="2080053"/>
            <a:chExt cx="280087" cy="300682"/>
          </a:xfrm>
        </p:grpSpPr>
        <p:cxnSp>
          <p:nvCxnSpPr>
            <p:cNvPr id="45" name="Connecteur droit 44"/>
            <p:cNvCxnSpPr/>
            <p:nvPr/>
          </p:nvCxnSpPr>
          <p:spPr>
            <a:xfrm>
              <a:off x="7908324" y="2080053"/>
              <a:ext cx="0" cy="300682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Connecteur droit 45"/>
            <p:cNvCxnSpPr/>
            <p:nvPr/>
          </p:nvCxnSpPr>
          <p:spPr>
            <a:xfrm flipH="1">
              <a:off x="7768280" y="2230394"/>
              <a:ext cx="280087" cy="0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oupe 46"/>
          <p:cNvGrpSpPr/>
          <p:nvPr/>
        </p:nvGrpSpPr>
        <p:grpSpPr>
          <a:xfrm>
            <a:off x="5993962" y="5085419"/>
            <a:ext cx="280088" cy="86627"/>
            <a:chOff x="8582263" y="1699122"/>
            <a:chExt cx="280088" cy="86627"/>
          </a:xfrm>
        </p:grpSpPr>
        <p:cxnSp>
          <p:nvCxnSpPr>
            <p:cNvPr id="48" name="Connecteur droit 47"/>
            <p:cNvCxnSpPr/>
            <p:nvPr/>
          </p:nvCxnSpPr>
          <p:spPr>
            <a:xfrm flipH="1">
              <a:off x="8582264" y="1699122"/>
              <a:ext cx="280087" cy="0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Connecteur droit 48"/>
            <p:cNvCxnSpPr/>
            <p:nvPr/>
          </p:nvCxnSpPr>
          <p:spPr>
            <a:xfrm flipH="1">
              <a:off x="8582263" y="1785749"/>
              <a:ext cx="280087" cy="0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Flèche à angle droit 52"/>
          <p:cNvSpPr/>
          <p:nvPr/>
        </p:nvSpPr>
        <p:spPr>
          <a:xfrm rot="5400000" flipV="1">
            <a:off x="10320228" y="2881337"/>
            <a:ext cx="1533821" cy="442986"/>
          </a:xfrm>
          <a:prstGeom prst="bentUpArrow">
            <a:avLst>
              <a:gd name="adj1" fmla="val 15684"/>
              <a:gd name="adj2" fmla="val 17430"/>
              <a:gd name="adj3" fmla="val 25000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1" name="Rectangle 70"/>
          <p:cNvSpPr/>
          <p:nvPr/>
        </p:nvSpPr>
        <p:spPr>
          <a:xfrm rot="20961333">
            <a:off x="2421277" y="5976011"/>
            <a:ext cx="2573140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fr-FR" b="1" cap="none" spc="0" dirty="0">
                <a:ln/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+20€ = +60 € pour le club</a:t>
            </a:r>
          </a:p>
        </p:txBody>
      </p:sp>
      <p:sp>
        <p:nvSpPr>
          <p:cNvPr id="4" name="ZoneTexte 3"/>
          <p:cNvSpPr txBox="1"/>
          <p:nvPr/>
        </p:nvSpPr>
        <p:spPr>
          <a:xfrm rot="968301">
            <a:off x="10622315" y="2335358"/>
            <a:ext cx="764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66%</a:t>
            </a:r>
          </a:p>
        </p:txBody>
      </p:sp>
      <p:sp>
        <p:nvSpPr>
          <p:cNvPr id="74" name="Organigramme : Décision 73"/>
          <p:cNvSpPr/>
          <p:nvPr/>
        </p:nvSpPr>
        <p:spPr>
          <a:xfrm>
            <a:off x="2184634" y="2172592"/>
            <a:ext cx="1978604" cy="569209"/>
          </a:xfrm>
          <a:prstGeom prst="flowChartDecision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Choix #2</a:t>
            </a:r>
          </a:p>
        </p:txBody>
      </p:sp>
      <p:sp>
        <p:nvSpPr>
          <p:cNvPr id="75" name="Organigramme : Décision 74"/>
          <p:cNvSpPr/>
          <p:nvPr/>
        </p:nvSpPr>
        <p:spPr>
          <a:xfrm>
            <a:off x="2225824" y="4429896"/>
            <a:ext cx="1978604" cy="569209"/>
          </a:xfrm>
          <a:prstGeom prst="flowChartDecision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Choix #3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1705232" y="362465"/>
            <a:ext cx="9885406" cy="173818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7" name="Rectangle à coins arrondis 76"/>
          <p:cNvSpPr/>
          <p:nvPr/>
        </p:nvSpPr>
        <p:spPr>
          <a:xfrm>
            <a:off x="1705232" y="2100646"/>
            <a:ext cx="9885406" cy="223879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8" name="Rectangle à coins arrondis 77"/>
          <p:cNvSpPr/>
          <p:nvPr/>
        </p:nvSpPr>
        <p:spPr>
          <a:xfrm>
            <a:off x="1705232" y="4337406"/>
            <a:ext cx="9885406" cy="230229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4" name="Organigramme : Processus 53"/>
          <p:cNvSpPr/>
          <p:nvPr/>
        </p:nvSpPr>
        <p:spPr>
          <a:xfrm>
            <a:off x="9105686" y="4621919"/>
            <a:ext cx="2163944" cy="599391"/>
          </a:xfrm>
          <a:prstGeom prst="flowChartProcess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accent4"/>
                </a:solidFill>
              </a:rPr>
              <a:t>250 €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</a:rPr>
              <a:t>Déduction Impôt</a:t>
            </a:r>
          </a:p>
        </p:txBody>
      </p:sp>
      <p:sp>
        <p:nvSpPr>
          <p:cNvPr id="55" name="Organigramme : Processus 54"/>
          <p:cNvSpPr/>
          <p:nvPr/>
        </p:nvSpPr>
        <p:spPr>
          <a:xfrm>
            <a:off x="9105685" y="5221310"/>
            <a:ext cx="2163945" cy="1137435"/>
          </a:xfrm>
          <a:prstGeom prst="flowChartProcess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>
                <a:solidFill>
                  <a:schemeClr val="accent5">
                    <a:lumMod val="75000"/>
                  </a:schemeClr>
                </a:solidFill>
              </a:rPr>
              <a:t>230 €</a:t>
            </a:r>
          </a:p>
          <a:p>
            <a:pPr algn="ctr"/>
            <a:r>
              <a:rPr lang="fr-FR" sz="1400" b="1" i="1" dirty="0">
                <a:solidFill>
                  <a:schemeClr val="bg1"/>
                </a:solidFill>
              </a:rPr>
              <a:t>Cout Réel de votre licence </a:t>
            </a:r>
            <a:r>
              <a:rPr lang="fr-FR" dirty="0">
                <a:solidFill>
                  <a:schemeClr val="bg1"/>
                </a:solidFill>
              </a:rPr>
              <a:t>480€ – </a:t>
            </a:r>
            <a:r>
              <a:rPr lang="fr-FR" dirty="0">
                <a:solidFill>
                  <a:srgbClr val="FFC000"/>
                </a:solidFill>
              </a:rPr>
              <a:t>250€</a:t>
            </a:r>
            <a:endParaRPr lang="fr-FR" b="1" dirty="0">
              <a:solidFill>
                <a:srgbClr val="0070C0"/>
              </a:solidFill>
            </a:endParaRPr>
          </a:p>
          <a:p>
            <a:pPr algn="ctr"/>
            <a:r>
              <a:rPr lang="fr-FR" sz="12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56" name="Flèche à angle droit 55"/>
          <p:cNvSpPr/>
          <p:nvPr/>
        </p:nvSpPr>
        <p:spPr>
          <a:xfrm rot="5400000">
            <a:off x="7056915" y="4170284"/>
            <a:ext cx="465306" cy="3520238"/>
          </a:xfrm>
          <a:prstGeom prst="bentUpArrow">
            <a:avLst>
              <a:gd name="adj1" fmla="val 19866"/>
              <a:gd name="adj2" fmla="val 19503"/>
              <a:gd name="adj3" fmla="val 26165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8" name="Flèche à angle droit 57"/>
          <p:cNvSpPr/>
          <p:nvPr/>
        </p:nvSpPr>
        <p:spPr>
          <a:xfrm rot="5400000" flipV="1">
            <a:off x="10355947" y="5167337"/>
            <a:ext cx="1533821" cy="442986"/>
          </a:xfrm>
          <a:prstGeom prst="bentUpArrow">
            <a:avLst>
              <a:gd name="adj1" fmla="val 15684"/>
              <a:gd name="adj2" fmla="val 17430"/>
              <a:gd name="adj3" fmla="val 25000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9" name="ZoneTexte 58"/>
          <p:cNvSpPr txBox="1"/>
          <p:nvPr/>
        </p:nvSpPr>
        <p:spPr>
          <a:xfrm rot="968301">
            <a:off x="10658034" y="4621358"/>
            <a:ext cx="764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66%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2289657" y="4072745"/>
            <a:ext cx="58375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i="1" dirty="0">
                <a:solidFill>
                  <a:schemeClr val="bg1">
                    <a:lumMod val="50000"/>
                  </a:schemeClr>
                </a:solidFill>
              </a:rPr>
              <a:t>* Assurance FFR/GMF + Cotisation FFR + Cotisation </a:t>
            </a:r>
            <a:r>
              <a:rPr lang="fr-FR" sz="1200" i="1" dirty="0" err="1">
                <a:solidFill>
                  <a:schemeClr val="bg1">
                    <a:lumMod val="50000"/>
                  </a:schemeClr>
                </a:solidFill>
              </a:rPr>
              <a:t>OC.Gif</a:t>
            </a:r>
            <a:endParaRPr lang="fr-FR" sz="1200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 rot="19469158">
            <a:off x="3657521" y="4830711"/>
            <a:ext cx="1114344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1400" b="0" cap="none" spc="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Exemple</a:t>
            </a:r>
          </a:p>
          <a:p>
            <a:pPr algn="ctr"/>
            <a:r>
              <a:rPr lang="fr-FR" sz="1400" b="0" cap="none" spc="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Contribution</a:t>
            </a:r>
          </a:p>
          <a:p>
            <a:pPr algn="ctr"/>
            <a:r>
              <a:rPr lang="fr-FR" sz="1400" b="0" cap="none" spc="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Libre</a:t>
            </a:r>
          </a:p>
        </p:txBody>
      </p:sp>
      <p:grpSp>
        <p:nvGrpSpPr>
          <p:cNvPr id="51" name="Groupe 50"/>
          <p:cNvGrpSpPr/>
          <p:nvPr/>
        </p:nvGrpSpPr>
        <p:grpSpPr>
          <a:xfrm>
            <a:off x="9188667" y="775126"/>
            <a:ext cx="1997979" cy="966549"/>
            <a:chOff x="9188667" y="775126"/>
            <a:chExt cx="1997979" cy="966549"/>
          </a:xfrm>
        </p:grpSpPr>
        <p:sp>
          <p:nvSpPr>
            <p:cNvPr id="52" name="Rectangle à coins arrondis 51"/>
            <p:cNvSpPr/>
            <p:nvPr/>
          </p:nvSpPr>
          <p:spPr>
            <a:xfrm>
              <a:off x="9188667" y="775126"/>
              <a:ext cx="1997979" cy="966549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fr-FR" dirty="0"/>
                <a:t>Licencié</a:t>
              </a:r>
            </a:p>
            <a:p>
              <a:pPr algn="r"/>
              <a:r>
                <a:rPr lang="fr-FR" dirty="0"/>
                <a:t>GIFFOIS</a:t>
              </a:r>
            </a:p>
          </p:txBody>
        </p:sp>
        <p:pic>
          <p:nvPicPr>
            <p:cNvPr id="60" name="Image 59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582913" y="934424"/>
              <a:ext cx="358444" cy="66312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96931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Image 9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448" y="134236"/>
            <a:ext cx="1327579" cy="995685"/>
          </a:xfrm>
          <a:prstGeom prst="rect">
            <a:avLst/>
          </a:prstGeom>
        </p:spPr>
      </p:pic>
      <p:sp>
        <p:nvSpPr>
          <p:cNvPr id="5" name="Organigramme : Alternative 4"/>
          <p:cNvSpPr/>
          <p:nvPr/>
        </p:nvSpPr>
        <p:spPr>
          <a:xfrm>
            <a:off x="2048281" y="699261"/>
            <a:ext cx="2183023" cy="1080000"/>
          </a:xfrm>
          <a:prstGeom prst="flowChartAlternateProces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fr-FR" b="1" dirty="0">
                <a:solidFill>
                  <a:schemeClr val="accent5">
                    <a:lumMod val="75000"/>
                  </a:schemeClr>
                </a:solidFill>
              </a:rPr>
              <a:t>Cotisation</a:t>
            </a:r>
            <a:br>
              <a:rPr lang="fr-FR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fr-FR" b="1" dirty="0">
                <a:solidFill>
                  <a:schemeClr val="accent5">
                    <a:lumMod val="75000"/>
                  </a:schemeClr>
                </a:solidFill>
              </a:rPr>
              <a:t>Simple</a:t>
            </a:r>
          </a:p>
        </p:txBody>
      </p:sp>
      <p:sp>
        <p:nvSpPr>
          <p:cNvPr id="6" name="Organigramme : Alternative 5"/>
          <p:cNvSpPr/>
          <p:nvPr/>
        </p:nvSpPr>
        <p:spPr>
          <a:xfrm>
            <a:off x="2084708" y="2327161"/>
            <a:ext cx="2183025" cy="10800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fr-FR" b="1" dirty="0"/>
              <a:t>Cotisation</a:t>
            </a:r>
            <a:br>
              <a:rPr lang="fr-FR" b="1" dirty="0"/>
            </a:br>
            <a:r>
              <a:rPr lang="fr-FR" b="1" dirty="0"/>
              <a:t>Valorisée</a:t>
            </a:r>
          </a:p>
        </p:txBody>
      </p:sp>
      <p:sp>
        <p:nvSpPr>
          <p:cNvPr id="19" name="Organigramme : Décision 18"/>
          <p:cNvSpPr/>
          <p:nvPr/>
        </p:nvSpPr>
        <p:spPr>
          <a:xfrm>
            <a:off x="2150613" y="556593"/>
            <a:ext cx="1978604" cy="569209"/>
          </a:xfrm>
          <a:prstGeom prst="flowChartDecision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Choix #1</a:t>
            </a:r>
          </a:p>
        </p:txBody>
      </p:sp>
      <p:sp>
        <p:nvSpPr>
          <p:cNvPr id="22" name="Flèche droite 21"/>
          <p:cNvSpPr/>
          <p:nvPr/>
        </p:nvSpPr>
        <p:spPr>
          <a:xfrm>
            <a:off x="8025774" y="2701201"/>
            <a:ext cx="988194" cy="394636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Implique</a:t>
            </a:r>
          </a:p>
        </p:txBody>
      </p:sp>
      <p:sp>
        <p:nvSpPr>
          <p:cNvPr id="24" name="Organigramme : Processus 23"/>
          <p:cNvSpPr/>
          <p:nvPr/>
        </p:nvSpPr>
        <p:spPr>
          <a:xfrm>
            <a:off x="4231306" y="730674"/>
            <a:ext cx="7002606" cy="1055455"/>
          </a:xfrm>
          <a:prstGeom prst="flowChartProces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>
                <a:solidFill>
                  <a:schemeClr val="accent5">
                    <a:lumMod val="75000"/>
                  </a:schemeClr>
                </a:solidFill>
              </a:rPr>
              <a:t>240€</a:t>
            </a:r>
          </a:p>
          <a:p>
            <a:pPr algn="ctr"/>
            <a:r>
              <a:rPr lang="fr-FR" sz="1200" b="1" i="1" dirty="0">
                <a:solidFill>
                  <a:schemeClr val="accent5">
                    <a:lumMod val="75000"/>
                  </a:schemeClr>
                </a:solidFill>
              </a:rPr>
              <a:t>Modèle Fixe</a:t>
            </a:r>
            <a:endParaRPr lang="fr-FR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5" name="Organigramme : Processus 24"/>
          <p:cNvSpPr/>
          <p:nvPr/>
        </p:nvSpPr>
        <p:spPr>
          <a:xfrm>
            <a:off x="4267734" y="2329045"/>
            <a:ext cx="1800000" cy="10800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VERSEMENT</a:t>
            </a:r>
          </a:p>
          <a:p>
            <a:pPr algn="ctr"/>
            <a:r>
              <a:rPr lang="fr-FR" sz="2400" b="1" dirty="0">
                <a:solidFill>
                  <a:schemeClr val="bg1"/>
                </a:solidFill>
              </a:rPr>
              <a:t>360 €</a:t>
            </a:r>
          </a:p>
          <a:p>
            <a:pPr algn="ctr"/>
            <a:r>
              <a:rPr lang="fr-FR" sz="1200" b="1" i="1" dirty="0">
                <a:solidFill>
                  <a:schemeClr val="bg1"/>
                </a:solidFill>
              </a:rPr>
              <a:t>minimum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26" name="Organigramme : Processus 25"/>
          <p:cNvSpPr/>
          <p:nvPr/>
        </p:nvSpPr>
        <p:spPr>
          <a:xfrm>
            <a:off x="6175611" y="2875919"/>
            <a:ext cx="1800000" cy="540000"/>
          </a:xfrm>
          <a:prstGeom prst="flowChartProcess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2"/>
                </a:solidFill>
              </a:rPr>
              <a:t>230 €</a:t>
            </a:r>
          </a:p>
          <a:p>
            <a:pPr algn="ctr"/>
            <a:r>
              <a:rPr lang="fr-FR" sz="1200" dirty="0">
                <a:solidFill>
                  <a:schemeClr val="tx2"/>
                </a:solidFill>
              </a:rPr>
              <a:t>Valeur du Don minimum</a:t>
            </a:r>
          </a:p>
        </p:txBody>
      </p:sp>
      <p:sp>
        <p:nvSpPr>
          <p:cNvPr id="27" name="Organigramme : Processus 26"/>
          <p:cNvSpPr/>
          <p:nvPr/>
        </p:nvSpPr>
        <p:spPr>
          <a:xfrm>
            <a:off x="6175611" y="2335919"/>
            <a:ext cx="1800000" cy="540000"/>
          </a:xfrm>
          <a:prstGeom prst="flowChartProcess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2"/>
                </a:solidFill>
              </a:rPr>
              <a:t>130 €</a:t>
            </a:r>
          </a:p>
          <a:p>
            <a:pPr algn="ctr"/>
            <a:r>
              <a:rPr lang="fr-FR" sz="1200" dirty="0">
                <a:solidFill>
                  <a:schemeClr val="tx2"/>
                </a:solidFill>
              </a:rPr>
              <a:t>Valeur Licence*</a:t>
            </a:r>
          </a:p>
        </p:txBody>
      </p:sp>
      <p:grpSp>
        <p:nvGrpSpPr>
          <p:cNvPr id="18" name="Groupe 17"/>
          <p:cNvGrpSpPr/>
          <p:nvPr/>
        </p:nvGrpSpPr>
        <p:grpSpPr>
          <a:xfrm>
            <a:off x="7590790" y="2725578"/>
            <a:ext cx="280087" cy="300682"/>
            <a:chOff x="7768280" y="2080053"/>
            <a:chExt cx="280087" cy="300682"/>
          </a:xfrm>
        </p:grpSpPr>
        <p:cxnSp>
          <p:nvCxnSpPr>
            <p:cNvPr id="15" name="Connecteur droit 14"/>
            <p:cNvCxnSpPr/>
            <p:nvPr/>
          </p:nvCxnSpPr>
          <p:spPr>
            <a:xfrm>
              <a:off x="7908324" y="2080053"/>
              <a:ext cx="0" cy="300682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15"/>
            <p:cNvCxnSpPr/>
            <p:nvPr/>
          </p:nvCxnSpPr>
          <p:spPr>
            <a:xfrm flipH="1">
              <a:off x="7768280" y="2230394"/>
              <a:ext cx="280087" cy="0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e 31"/>
          <p:cNvGrpSpPr/>
          <p:nvPr/>
        </p:nvGrpSpPr>
        <p:grpSpPr>
          <a:xfrm>
            <a:off x="5952772" y="2811892"/>
            <a:ext cx="280088" cy="86627"/>
            <a:chOff x="8582263" y="1699122"/>
            <a:chExt cx="280088" cy="86627"/>
          </a:xfrm>
        </p:grpSpPr>
        <p:cxnSp>
          <p:nvCxnSpPr>
            <p:cNvPr id="30" name="Connecteur droit 29"/>
            <p:cNvCxnSpPr/>
            <p:nvPr/>
          </p:nvCxnSpPr>
          <p:spPr>
            <a:xfrm flipH="1">
              <a:off x="8582264" y="1699122"/>
              <a:ext cx="280087" cy="0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Connecteur droit 30"/>
            <p:cNvCxnSpPr/>
            <p:nvPr/>
          </p:nvCxnSpPr>
          <p:spPr>
            <a:xfrm flipH="1">
              <a:off x="8582263" y="1785749"/>
              <a:ext cx="280087" cy="0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Organigramme : Processus 32"/>
          <p:cNvSpPr/>
          <p:nvPr/>
        </p:nvSpPr>
        <p:spPr>
          <a:xfrm>
            <a:off x="9069967" y="2335919"/>
            <a:ext cx="2163944" cy="599391"/>
          </a:xfrm>
          <a:prstGeom prst="flowChartProcess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accent4"/>
                </a:solidFill>
              </a:rPr>
              <a:t>150 €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</a:rPr>
              <a:t>Déduction Impôt</a:t>
            </a:r>
          </a:p>
        </p:txBody>
      </p:sp>
      <p:sp>
        <p:nvSpPr>
          <p:cNvPr id="35" name="Organigramme : Processus 34"/>
          <p:cNvSpPr/>
          <p:nvPr/>
        </p:nvSpPr>
        <p:spPr>
          <a:xfrm>
            <a:off x="9069966" y="2935310"/>
            <a:ext cx="2163945" cy="1137435"/>
          </a:xfrm>
          <a:prstGeom prst="flowChartProcess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>
                <a:solidFill>
                  <a:schemeClr val="accent5">
                    <a:lumMod val="75000"/>
                  </a:schemeClr>
                </a:solidFill>
              </a:rPr>
              <a:t>210 €</a:t>
            </a:r>
          </a:p>
          <a:p>
            <a:pPr algn="ctr"/>
            <a:r>
              <a:rPr lang="fr-FR" sz="1400" b="1" i="1" dirty="0">
                <a:solidFill>
                  <a:schemeClr val="bg1"/>
                </a:solidFill>
              </a:rPr>
              <a:t>Cout Réel de votre licence 3</a:t>
            </a:r>
            <a:r>
              <a:rPr lang="fr-FR" dirty="0">
                <a:solidFill>
                  <a:schemeClr val="bg1"/>
                </a:solidFill>
              </a:rPr>
              <a:t>60€ – </a:t>
            </a:r>
            <a:r>
              <a:rPr lang="fr-FR" dirty="0">
                <a:solidFill>
                  <a:srgbClr val="FFC000"/>
                </a:solidFill>
              </a:rPr>
              <a:t>150€</a:t>
            </a:r>
            <a:endParaRPr lang="fr-FR" b="1" dirty="0">
              <a:solidFill>
                <a:srgbClr val="0070C0"/>
              </a:solidFill>
            </a:endParaRPr>
          </a:p>
          <a:p>
            <a:pPr algn="ctr"/>
            <a:r>
              <a:rPr lang="fr-FR" sz="12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6" name="Flèche à angle droit 35"/>
          <p:cNvSpPr/>
          <p:nvPr/>
        </p:nvSpPr>
        <p:spPr>
          <a:xfrm rot="5400000">
            <a:off x="7021196" y="1891599"/>
            <a:ext cx="465306" cy="3520238"/>
          </a:xfrm>
          <a:prstGeom prst="bentUpArrow">
            <a:avLst>
              <a:gd name="adj1" fmla="val 19866"/>
              <a:gd name="adj2" fmla="val 19503"/>
              <a:gd name="adj3" fmla="val 26165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7" name="ZoneTexte 56"/>
          <p:cNvSpPr txBox="1"/>
          <p:nvPr/>
        </p:nvSpPr>
        <p:spPr>
          <a:xfrm rot="16200000">
            <a:off x="-1660379" y="3819627"/>
            <a:ext cx="45412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Nouveau Modèle financier de Cotisation </a:t>
            </a:r>
          </a:p>
          <a:p>
            <a:r>
              <a:rPr lang="fr-FR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Saison 2025/2026</a:t>
            </a:r>
          </a:p>
        </p:txBody>
      </p:sp>
      <p:sp>
        <p:nvSpPr>
          <p:cNvPr id="3" name="Rectangle 2"/>
          <p:cNvSpPr/>
          <p:nvPr/>
        </p:nvSpPr>
        <p:spPr>
          <a:xfrm>
            <a:off x="448038" y="1195054"/>
            <a:ext cx="639919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fr-FR" sz="2000" b="1" dirty="0">
                <a:ln/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-16F</a:t>
            </a:r>
          </a:p>
        </p:txBody>
      </p:sp>
      <p:sp>
        <p:nvSpPr>
          <p:cNvPr id="38" name="Organigramme : Alternative 37"/>
          <p:cNvSpPr/>
          <p:nvPr/>
        </p:nvSpPr>
        <p:spPr>
          <a:xfrm>
            <a:off x="2125899" y="4600688"/>
            <a:ext cx="2183024" cy="1080000"/>
          </a:xfrm>
          <a:prstGeom prst="flowChartAlternateProcess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fr-FR" b="1" dirty="0">
                <a:solidFill>
                  <a:srgbClr val="FFFF00"/>
                </a:solidFill>
              </a:rPr>
              <a:t>Cotisation</a:t>
            </a:r>
            <a:br>
              <a:rPr lang="fr-FR" b="1" dirty="0">
                <a:solidFill>
                  <a:srgbClr val="FFFF00"/>
                </a:solidFill>
              </a:rPr>
            </a:br>
            <a:r>
              <a:rPr lang="fr-FR" b="1" dirty="0">
                <a:solidFill>
                  <a:srgbClr val="FFFF00"/>
                </a:solidFill>
              </a:rPr>
              <a:t>Valorisée +</a:t>
            </a:r>
          </a:p>
        </p:txBody>
      </p:sp>
      <p:sp>
        <p:nvSpPr>
          <p:cNvPr id="39" name="Flèche droite 38"/>
          <p:cNvSpPr/>
          <p:nvPr/>
        </p:nvSpPr>
        <p:spPr>
          <a:xfrm>
            <a:off x="8066964" y="4974728"/>
            <a:ext cx="988194" cy="394636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Implique</a:t>
            </a:r>
          </a:p>
        </p:txBody>
      </p:sp>
      <p:sp>
        <p:nvSpPr>
          <p:cNvPr id="40" name="Organigramme : Processus 39"/>
          <p:cNvSpPr/>
          <p:nvPr/>
        </p:nvSpPr>
        <p:spPr>
          <a:xfrm>
            <a:off x="4308924" y="4602572"/>
            <a:ext cx="1800000" cy="1080000"/>
          </a:xfrm>
          <a:prstGeom prst="flowChartProcess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FFFF00"/>
                </a:solidFill>
              </a:rPr>
              <a:t>VERSEMENT</a:t>
            </a:r>
          </a:p>
          <a:p>
            <a:pPr algn="ctr"/>
            <a:r>
              <a:rPr lang="fr-FR" sz="2400" b="1" dirty="0">
                <a:solidFill>
                  <a:srgbClr val="FFFF00"/>
                </a:solidFill>
              </a:rPr>
              <a:t>420 €</a:t>
            </a:r>
          </a:p>
          <a:p>
            <a:pPr algn="ctr"/>
            <a:r>
              <a:rPr lang="fr-FR" sz="1200" i="1" dirty="0">
                <a:solidFill>
                  <a:srgbClr val="FFFF00"/>
                </a:solidFill>
              </a:rPr>
              <a:t>Exemple</a:t>
            </a:r>
            <a:endParaRPr lang="fr-FR" sz="1200" b="1" dirty="0">
              <a:solidFill>
                <a:srgbClr val="FFFF00"/>
              </a:solidFill>
            </a:endParaRPr>
          </a:p>
        </p:txBody>
      </p:sp>
      <p:sp>
        <p:nvSpPr>
          <p:cNvPr id="41" name="Organigramme : Processus 40"/>
          <p:cNvSpPr/>
          <p:nvPr/>
        </p:nvSpPr>
        <p:spPr>
          <a:xfrm>
            <a:off x="6216801" y="5149446"/>
            <a:ext cx="1800000" cy="540000"/>
          </a:xfrm>
          <a:prstGeom prst="flowChartProcess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2"/>
                </a:solidFill>
              </a:rPr>
              <a:t>290 €</a:t>
            </a:r>
          </a:p>
          <a:p>
            <a:pPr algn="ctr"/>
            <a:r>
              <a:rPr lang="fr-FR" sz="1200" dirty="0">
                <a:solidFill>
                  <a:schemeClr val="tx2"/>
                </a:solidFill>
              </a:rPr>
              <a:t>Valeur du Don</a:t>
            </a:r>
          </a:p>
        </p:txBody>
      </p:sp>
      <p:sp>
        <p:nvSpPr>
          <p:cNvPr id="42" name="Organigramme : Processus 41"/>
          <p:cNvSpPr/>
          <p:nvPr/>
        </p:nvSpPr>
        <p:spPr>
          <a:xfrm>
            <a:off x="6216801" y="4609446"/>
            <a:ext cx="1800000" cy="540000"/>
          </a:xfrm>
          <a:prstGeom prst="flowChartProcess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2"/>
                </a:solidFill>
              </a:rPr>
              <a:t>130 €</a:t>
            </a:r>
          </a:p>
          <a:p>
            <a:pPr algn="ctr"/>
            <a:r>
              <a:rPr lang="fr-FR" sz="1200" dirty="0">
                <a:solidFill>
                  <a:schemeClr val="tx2"/>
                </a:solidFill>
              </a:rPr>
              <a:t>Valeur Licence*</a:t>
            </a:r>
          </a:p>
        </p:txBody>
      </p:sp>
      <p:grpSp>
        <p:nvGrpSpPr>
          <p:cNvPr id="44" name="Groupe 43"/>
          <p:cNvGrpSpPr/>
          <p:nvPr/>
        </p:nvGrpSpPr>
        <p:grpSpPr>
          <a:xfrm>
            <a:off x="7631980" y="4999105"/>
            <a:ext cx="280087" cy="300682"/>
            <a:chOff x="7768280" y="2080053"/>
            <a:chExt cx="280087" cy="300682"/>
          </a:xfrm>
        </p:grpSpPr>
        <p:cxnSp>
          <p:nvCxnSpPr>
            <p:cNvPr id="45" name="Connecteur droit 44"/>
            <p:cNvCxnSpPr/>
            <p:nvPr/>
          </p:nvCxnSpPr>
          <p:spPr>
            <a:xfrm>
              <a:off x="7908324" y="2080053"/>
              <a:ext cx="0" cy="300682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Connecteur droit 45"/>
            <p:cNvCxnSpPr/>
            <p:nvPr/>
          </p:nvCxnSpPr>
          <p:spPr>
            <a:xfrm flipH="1">
              <a:off x="7768280" y="2230394"/>
              <a:ext cx="280087" cy="0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oupe 46"/>
          <p:cNvGrpSpPr/>
          <p:nvPr/>
        </p:nvGrpSpPr>
        <p:grpSpPr>
          <a:xfrm>
            <a:off x="5993962" y="5085419"/>
            <a:ext cx="280088" cy="86627"/>
            <a:chOff x="8582263" y="1699122"/>
            <a:chExt cx="280088" cy="86627"/>
          </a:xfrm>
        </p:grpSpPr>
        <p:cxnSp>
          <p:nvCxnSpPr>
            <p:cNvPr id="48" name="Connecteur droit 47"/>
            <p:cNvCxnSpPr/>
            <p:nvPr/>
          </p:nvCxnSpPr>
          <p:spPr>
            <a:xfrm flipH="1">
              <a:off x="8582264" y="1699122"/>
              <a:ext cx="280087" cy="0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Connecteur droit 48"/>
            <p:cNvCxnSpPr/>
            <p:nvPr/>
          </p:nvCxnSpPr>
          <p:spPr>
            <a:xfrm flipH="1">
              <a:off x="8582263" y="1785749"/>
              <a:ext cx="280087" cy="0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Flèche à angle droit 52"/>
          <p:cNvSpPr/>
          <p:nvPr/>
        </p:nvSpPr>
        <p:spPr>
          <a:xfrm rot="5400000" flipV="1">
            <a:off x="10320228" y="2881337"/>
            <a:ext cx="1533821" cy="442986"/>
          </a:xfrm>
          <a:prstGeom prst="bentUpArrow">
            <a:avLst>
              <a:gd name="adj1" fmla="val 15684"/>
              <a:gd name="adj2" fmla="val 17430"/>
              <a:gd name="adj3" fmla="val 25000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1" name="Rectangle 70"/>
          <p:cNvSpPr/>
          <p:nvPr/>
        </p:nvSpPr>
        <p:spPr>
          <a:xfrm rot="20961333">
            <a:off x="2421277" y="5976011"/>
            <a:ext cx="2573140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fr-FR" b="1" cap="none" spc="0" dirty="0">
                <a:ln/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+20€ = +60 € pour le club</a:t>
            </a:r>
          </a:p>
        </p:txBody>
      </p:sp>
      <p:sp>
        <p:nvSpPr>
          <p:cNvPr id="4" name="ZoneTexte 3"/>
          <p:cNvSpPr txBox="1"/>
          <p:nvPr/>
        </p:nvSpPr>
        <p:spPr>
          <a:xfrm rot="968301">
            <a:off x="10622315" y="2335358"/>
            <a:ext cx="764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66%</a:t>
            </a:r>
          </a:p>
        </p:txBody>
      </p:sp>
      <p:sp>
        <p:nvSpPr>
          <p:cNvPr id="74" name="Organigramme : Décision 73"/>
          <p:cNvSpPr/>
          <p:nvPr/>
        </p:nvSpPr>
        <p:spPr>
          <a:xfrm>
            <a:off x="2184634" y="2172592"/>
            <a:ext cx="1978604" cy="569209"/>
          </a:xfrm>
          <a:prstGeom prst="flowChartDecision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Choix #2</a:t>
            </a:r>
          </a:p>
        </p:txBody>
      </p:sp>
      <p:sp>
        <p:nvSpPr>
          <p:cNvPr id="75" name="Organigramme : Décision 74"/>
          <p:cNvSpPr/>
          <p:nvPr/>
        </p:nvSpPr>
        <p:spPr>
          <a:xfrm>
            <a:off x="2225824" y="4429896"/>
            <a:ext cx="1978604" cy="569209"/>
          </a:xfrm>
          <a:prstGeom prst="flowChartDecision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Choix #3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1705232" y="362465"/>
            <a:ext cx="9885406" cy="173818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7" name="Rectangle à coins arrondis 76"/>
          <p:cNvSpPr/>
          <p:nvPr/>
        </p:nvSpPr>
        <p:spPr>
          <a:xfrm>
            <a:off x="1705232" y="2100646"/>
            <a:ext cx="9885406" cy="223879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8" name="Rectangle à coins arrondis 77"/>
          <p:cNvSpPr/>
          <p:nvPr/>
        </p:nvSpPr>
        <p:spPr>
          <a:xfrm>
            <a:off x="1705232" y="4337406"/>
            <a:ext cx="9885406" cy="230229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4" name="Organigramme : Processus 53"/>
          <p:cNvSpPr/>
          <p:nvPr/>
        </p:nvSpPr>
        <p:spPr>
          <a:xfrm>
            <a:off x="9105686" y="4621919"/>
            <a:ext cx="2163944" cy="599391"/>
          </a:xfrm>
          <a:prstGeom prst="flowChartProcess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accent4"/>
                </a:solidFill>
              </a:rPr>
              <a:t>190 €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</a:rPr>
              <a:t>Déduction Impôt</a:t>
            </a:r>
          </a:p>
        </p:txBody>
      </p:sp>
      <p:sp>
        <p:nvSpPr>
          <p:cNvPr id="55" name="Organigramme : Processus 54"/>
          <p:cNvSpPr/>
          <p:nvPr/>
        </p:nvSpPr>
        <p:spPr>
          <a:xfrm>
            <a:off x="9105685" y="5221310"/>
            <a:ext cx="2163945" cy="1137435"/>
          </a:xfrm>
          <a:prstGeom prst="flowChartProcess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>
                <a:solidFill>
                  <a:schemeClr val="accent5">
                    <a:lumMod val="75000"/>
                  </a:schemeClr>
                </a:solidFill>
              </a:rPr>
              <a:t>230 €</a:t>
            </a:r>
          </a:p>
          <a:p>
            <a:pPr algn="ctr"/>
            <a:r>
              <a:rPr lang="fr-FR" sz="1400" b="1" i="1" dirty="0">
                <a:solidFill>
                  <a:schemeClr val="bg1"/>
                </a:solidFill>
              </a:rPr>
              <a:t>Cout Réel de votre licence 4</a:t>
            </a:r>
            <a:r>
              <a:rPr lang="fr-FR" dirty="0">
                <a:solidFill>
                  <a:schemeClr val="bg1"/>
                </a:solidFill>
              </a:rPr>
              <a:t>20€ – </a:t>
            </a:r>
            <a:r>
              <a:rPr lang="fr-FR" dirty="0">
                <a:solidFill>
                  <a:srgbClr val="FFC000"/>
                </a:solidFill>
              </a:rPr>
              <a:t>190€</a:t>
            </a:r>
            <a:endParaRPr lang="fr-FR" b="1" dirty="0">
              <a:solidFill>
                <a:srgbClr val="0070C0"/>
              </a:solidFill>
            </a:endParaRPr>
          </a:p>
          <a:p>
            <a:pPr algn="ctr"/>
            <a:r>
              <a:rPr lang="fr-FR" sz="12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56" name="Flèche à angle droit 55"/>
          <p:cNvSpPr/>
          <p:nvPr/>
        </p:nvSpPr>
        <p:spPr>
          <a:xfrm rot="5400000">
            <a:off x="7056915" y="4170284"/>
            <a:ext cx="465306" cy="3520238"/>
          </a:xfrm>
          <a:prstGeom prst="bentUpArrow">
            <a:avLst>
              <a:gd name="adj1" fmla="val 19866"/>
              <a:gd name="adj2" fmla="val 19503"/>
              <a:gd name="adj3" fmla="val 26165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8" name="Flèche à angle droit 57"/>
          <p:cNvSpPr/>
          <p:nvPr/>
        </p:nvSpPr>
        <p:spPr>
          <a:xfrm rot="5400000" flipV="1">
            <a:off x="10355947" y="5167337"/>
            <a:ext cx="1533821" cy="442986"/>
          </a:xfrm>
          <a:prstGeom prst="bentUpArrow">
            <a:avLst>
              <a:gd name="adj1" fmla="val 15684"/>
              <a:gd name="adj2" fmla="val 17430"/>
              <a:gd name="adj3" fmla="val 25000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9" name="ZoneTexte 58"/>
          <p:cNvSpPr txBox="1"/>
          <p:nvPr/>
        </p:nvSpPr>
        <p:spPr>
          <a:xfrm rot="968301">
            <a:off x="10658034" y="4621358"/>
            <a:ext cx="764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66%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2289657" y="4072745"/>
            <a:ext cx="58375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i="1" dirty="0">
                <a:solidFill>
                  <a:schemeClr val="bg1">
                    <a:lumMod val="50000"/>
                  </a:schemeClr>
                </a:solidFill>
              </a:rPr>
              <a:t>* Assurance FFR/GMF + Cotisation FFR + Cotisation </a:t>
            </a:r>
            <a:r>
              <a:rPr lang="fr-FR" sz="1200" i="1" dirty="0" err="1">
                <a:solidFill>
                  <a:schemeClr val="bg1">
                    <a:lumMod val="50000"/>
                  </a:schemeClr>
                </a:solidFill>
              </a:rPr>
              <a:t>OC.Gif</a:t>
            </a:r>
            <a:endParaRPr lang="fr-FR" sz="1200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 rot="19469158">
            <a:off x="3657521" y="4830711"/>
            <a:ext cx="1114344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1400" b="0" cap="none" spc="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Exemple</a:t>
            </a:r>
          </a:p>
          <a:p>
            <a:pPr algn="ctr"/>
            <a:r>
              <a:rPr lang="fr-FR" sz="1400" b="0" cap="none" spc="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Contribution</a:t>
            </a:r>
          </a:p>
          <a:p>
            <a:pPr algn="ctr"/>
            <a:r>
              <a:rPr lang="fr-FR" sz="1400" b="0" cap="none" spc="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Libre</a:t>
            </a:r>
          </a:p>
        </p:txBody>
      </p:sp>
      <p:grpSp>
        <p:nvGrpSpPr>
          <p:cNvPr id="51" name="Groupe 50"/>
          <p:cNvGrpSpPr/>
          <p:nvPr/>
        </p:nvGrpSpPr>
        <p:grpSpPr>
          <a:xfrm>
            <a:off x="9188667" y="775126"/>
            <a:ext cx="1997979" cy="966549"/>
            <a:chOff x="9188667" y="775126"/>
            <a:chExt cx="1997979" cy="966549"/>
          </a:xfrm>
        </p:grpSpPr>
        <p:sp>
          <p:nvSpPr>
            <p:cNvPr id="52" name="Rectangle à coins arrondis 51"/>
            <p:cNvSpPr/>
            <p:nvPr/>
          </p:nvSpPr>
          <p:spPr>
            <a:xfrm>
              <a:off x="9188667" y="775126"/>
              <a:ext cx="1997979" cy="966549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fr-FR" dirty="0"/>
                <a:t>Licencié</a:t>
              </a:r>
            </a:p>
            <a:p>
              <a:pPr algn="r"/>
              <a:r>
                <a:rPr lang="fr-FR" dirty="0"/>
                <a:t>GIFFOIS</a:t>
              </a:r>
            </a:p>
          </p:txBody>
        </p:sp>
        <p:pic>
          <p:nvPicPr>
            <p:cNvPr id="60" name="Image 59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582913" y="934424"/>
              <a:ext cx="358444" cy="66312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686713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Image 9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448" y="134236"/>
            <a:ext cx="1327579" cy="995685"/>
          </a:xfrm>
          <a:prstGeom prst="rect">
            <a:avLst/>
          </a:prstGeom>
        </p:spPr>
      </p:pic>
      <p:sp>
        <p:nvSpPr>
          <p:cNvPr id="5" name="Organigramme : Alternative 4"/>
          <p:cNvSpPr/>
          <p:nvPr/>
        </p:nvSpPr>
        <p:spPr>
          <a:xfrm>
            <a:off x="2048281" y="699261"/>
            <a:ext cx="2183023" cy="1080000"/>
          </a:xfrm>
          <a:prstGeom prst="flowChartAlternateProces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fr-FR" b="1" dirty="0">
                <a:solidFill>
                  <a:schemeClr val="accent5">
                    <a:lumMod val="75000"/>
                  </a:schemeClr>
                </a:solidFill>
              </a:rPr>
              <a:t>Cotisation</a:t>
            </a:r>
            <a:br>
              <a:rPr lang="fr-FR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fr-FR" b="1" dirty="0">
                <a:solidFill>
                  <a:schemeClr val="accent5">
                    <a:lumMod val="75000"/>
                  </a:schemeClr>
                </a:solidFill>
              </a:rPr>
              <a:t>Simple</a:t>
            </a:r>
          </a:p>
        </p:txBody>
      </p:sp>
      <p:sp>
        <p:nvSpPr>
          <p:cNvPr id="6" name="Organigramme : Alternative 5"/>
          <p:cNvSpPr/>
          <p:nvPr/>
        </p:nvSpPr>
        <p:spPr>
          <a:xfrm>
            <a:off x="2084708" y="2327161"/>
            <a:ext cx="2183025" cy="10800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fr-FR" b="1" dirty="0"/>
              <a:t>Cotisation</a:t>
            </a:r>
            <a:br>
              <a:rPr lang="fr-FR" b="1" dirty="0"/>
            </a:br>
            <a:r>
              <a:rPr lang="fr-FR" b="1" dirty="0"/>
              <a:t>Valorisée</a:t>
            </a:r>
          </a:p>
        </p:txBody>
      </p:sp>
      <p:sp>
        <p:nvSpPr>
          <p:cNvPr id="19" name="Organigramme : Décision 18"/>
          <p:cNvSpPr/>
          <p:nvPr/>
        </p:nvSpPr>
        <p:spPr>
          <a:xfrm>
            <a:off x="2150613" y="556593"/>
            <a:ext cx="1978604" cy="569209"/>
          </a:xfrm>
          <a:prstGeom prst="flowChartDecision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Choix #1</a:t>
            </a:r>
          </a:p>
        </p:txBody>
      </p:sp>
      <p:sp>
        <p:nvSpPr>
          <p:cNvPr id="22" name="Flèche droite 21"/>
          <p:cNvSpPr/>
          <p:nvPr/>
        </p:nvSpPr>
        <p:spPr>
          <a:xfrm>
            <a:off x="8025774" y="2701201"/>
            <a:ext cx="988194" cy="394636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Implique</a:t>
            </a:r>
          </a:p>
        </p:txBody>
      </p:sp>
      <p:sp>
        <p:nvSpPr>
          <p:cNvPr id="24" name="Organigramme : Processus 23"/>
          <p:cNvSpPr/>
          <p:nvPr/>
        </p:nvSpPr>
        <p:spPr>
          <a:xfrm>
            <a:off x="4231306" y="730674"/>
            <a:ext cx="7002606" cy="1055455"/>
          </a:xfrm>
          <a:prstGeom prst="flowChartProces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>
                <a:solidFill>
                  <a:schemeClr val="accent5">
                    <a:lumMod val="75000"/>
                  </a:schemeClr>
                </a:solidFill>
              </a:rPr>
              <a:t>260 €</a:t>
            </a:r>
          </a:p>
          <a:p>
            <a:pPr algn="ctr"/>
            <a:r>
              <a:rPr lang="fr-FR" sz="1200" b="1" i="1" dirty="0">
                <a:solidFill>
                  <a:schemeClr val="accent5">
                    <a:lumMod val="75000"/>
                  </a:schemeClr>
                </a:solidFill>
              </a:rPr>
              <a:t>Modèle Fixe</a:t>
            </a:r>
            <a:endParaRPr lang="fr-FR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5" name="Organigramme : Processus 24"/>
          <p:cNvSpPr/>
          <p:nvPr/>
        </p:nvSpPr>
        <p:spPr>
          <a:xfrm>
            <a:off x="4267734" y="2329045"/>
            <a:ext cx="1800000" cy="10800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VERSEMENT</a:t>
            </a:r>
          </a:p>
          <a:p>
            <a:pPr algn="ctr"/>
            <a:r>
              <a:rPr lang="fr-FR" sz="2400" b="1" dirty="0">
                <a:solidFill>
                  <a:schemeClr val="bg1"/>
                </a:solidFill>
              </a:rPr>
              <a:t>460 €</a:t>
            </a:r>
          </a:p>
          <a:p>
            <a:pPr algn="ctr"/>
            <a:r>
              <a:rPr lang="fr-FR" sz="1200" b="1" i="1" dirty="0">
                <a:solidFill>
                  <a:schemeClr val="bg1"/>
                </a:solidFill>
              </a:rPr>
              <a:t>minimum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26" name="Organigramme : Processus 25"/>
          <p:cNvSpPr/>
          <p:nvPr/>
        </p:nvSpPr>
        <p:spPr>
          <a:xfrm>
            <a:off x="6175611" y="2875919"/>
            <a:ext cx="1800000" cy="540000"/>
          </a:xfrm>
          <a:prstGeom prst="flowChartProcess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2"/>
                </a:solidFill>
              </a:rPr>
              <a:t>340 €</a:t>
            </a:r>
          </a:p>
          <a:p>
            <a:pPr algn="ctr"/>
            <a:r>
              <a:rPr lang="fr-FR" sz="1200" dirty="0">
                <a:solidFill>
                  <a:schemeClr val="tx2"/>
                </a:solidFill>
              </a:rPr>
              <a:t>Valeur du Don minimum</a:t>
            </a:r>
          </a:p>
        </p:txBody>
      </p:sp>
      <p:sp>
        <p:nvSpPr>
          <p:cNvPr id="27" name="Organigramme : Processus 26"/>
          <p:cNvSpPr/>
          <p:nvPr/>
        </p:nvSpPr>
        <p:spPr>
          <a:xfrm>
            <a:off x="6175611" y="2335919"/>
            <a:ext cx="1800000" cy="540000"/>
          </a:xfrm>
          <a:prstGeom prst="flowChartProcess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2"/>
                </a:solidFill>
              </a:rPr>
              <a:t>120 €</a:t>
            </a:r>
          </a:p>
          <a:p>
            <a:pPr algn="ctr"/>
            <a:r>
              <a:rPr lang="fr-FR" sz="1200" dirty="0">
                <a:solidFill>
                  <a:schemeClr val="tx2"/>
                </a:solidFill>
              </a:rPr>
              <a:t>Valeur Licence*</a:t>
            </a:r>
          </a:p>
        </p:txBody>
      </p:sp>
      <p:grpSp>
        <p:nvGrpSpPr>
          <p:cNvPr id="18" name="Groupe 17"/>
          <p:cNvGrpSpPr/>
          <p:nvPr/>
        </p:nvGrpSpPr>
        <p:grpSpPr>
          <a:xfrm>
            <a:off x="7590790" y="2725578"/>
            <a:ext cx="280087" cy="300682"/>
            <a:chOff x="7768280" y="2080053"/>
            <a:chExt cx="280087" cy="300682"/>
          </a:xfrm>
        </p:grpSpPr>
        <p:cxnSp>
          <p:nvCxnSpPr>
            <p:cNvPr id="15" name="Connecteur droit 14"/>
            <p:cNvCxnSpPr/>
            <p:nvPr/>
          </p:nvCxnSpPr>
          <p:spPr>
            <a:xfrm>
              <a:off x="7908324" y="2080053"/>
              <a:ext cx="0" cy="300682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15"/>
            <p:cNvCxnSpPr/>
            <p:nvPr/>
          </p:nvCxnSpPr>
          <p:spPr>
            <a:xfrm flipH="1">
              <a:off x="7768280" y="2230394"/>
              <a:ext cx="280087" cy="0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e 31"/>
          <p:cNvGrpSpPr/>
          <p:nvPr/>
        </p:nvGrpSpPr>
        <p:grpSpPr>
          <a:xfrm>
            <a:off x="5952772" y="2811892"/>
            <a:ext cx="280088" cy="86627"/>
            <a:chOff x="8582263" y="1699122"/>
            <a:chExt cx="280088" cy="86627"/>
          </a:xfrm>
        </p:grpSpPr>
        <p:cxnSp>
          <p:nvCxnSpPr>
            <p:cNvPr id="30" name="Connecteur droit 29"/>
            <p:cNvCxnSpPr/>
            <p:nvPr/>
          </p:nvCxnSpPr>
          <p:spPr>
            <a:xfrm flipH="1">
              <a:off x="8582264" y="1699122"/>
              <a:ext cx="280087" cy="0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Connecteur droit 30"/>
            <p:cNvCxnSpPr/>
            <p:nvPr/>
          </p:nvCxnSpPr>
          <p:spPr>
            <a:xfrm flipH="1">
              <a:off x="8582263" y="1785749"/>
              <a:ext cx="280087" cy="0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Organigramme : Processus 32"/>
          <p:cNvSpPr/>
          <p:nvPr/>
        </p:nvSpPr>
        <p:spPr>
          <a:xfrm>
            <a:off x="9069967" y="2335919"/>
            <a:ext cx="2163944" cy="599391"/>
          </a:xfrm>
          <a:prstGeom prst="flowChartProcess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accent4"/>
                </a:solidFill>
              </a:rPr>
              <a:t>220 €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</a:rPr>
              <a:t>Déduction Impôt</a:t>
            </a:r>
          </a:p>
        </p:txBody>
      </p:sp>
      <p:sp>
        <p:nvSpPr>
          <p:cNvPr id="35" name="Organigramme : Processus 34"/>
          <p:cNvSpPr/>
          <p:nvPr/>
        </p:nvSpPr>
        <p:spPr>
          <a:xfrm>
            <a:off x="9069966" y="2935310"/>
            <a:ext cx="2163945" cy="1137435"/>
          </a:xfrm>
          <a:prstGeom prst="flowChartProcess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>
                <a:solidFill>
                  <a:schemeClr val="accent5">
                    <a:lumMod val="75000"/>
                  </a:schemeClr>
                </a:solidFill>
              </a:rPr>
              <a:t>240 €</a:t>
            </a:r>
          </a:p>
          <a:p>
            <a:pPr algn="ctr"/>
            <a:r>
              <a:rPr lang="fr-FR" sz="1400" b="1" i="1" dirty="0">
                <a:solidFill>
                  <a:schemeClr val="bg1"/>
                </a:solidFill>
              </a:rPr>
              <a:t>Cout Réel de votre licence </a:t>
            </a:r>
            <a:r>
              <a:rPr lang="fr-FR" dirty="0">
                <a:solidFill>
                  <a:schemeClr val="bg1"/>
                </a:solidFill>
              </a:rPr>
              <a:t>460€ – </a:t>
            </a:r>
            <a:r>
              <a:rPr lang="fr-FR" dirty="0">
                <a:solidFill>
                  <a:srgbClr val="FFC000"/>
                </a:solidFill>
              </a:rPr>
              <a:t>220€</a:t>
            </a:r>
            <a:endParaRPr lang="fr-FR" b="1" dirty="0">
              <a:solidFill>
                <a:srgbClr val="0070C0"/>
              </a:solidFill>
            </a:endParaRPr>
          </a:p>
          <a:p>
            <a:pPr algn="ctr"/>
            <a:r>
              <a:rPr lang="fr-FR" sz="12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6" name="Flèche à angle droit 35"/>
          <p:cNvSpPr/>
          <p:nvPr/>
        </p:nvSpPr>
        <p:spPr>
          <a:xfrm rot="5400000">
            <a:off x="7021196" y="1891599"/>
            <a:ext cx="465306" cy="3520238"/>
          </a:xfrm>
          <a:prstGeom prst="bentUpArrow">
            <a:avLst>
              <a:gd name="adj1" fmla="val 19866"/>
              <a:gd name="adj2" fmla="val 19503"/>
              <a:gd name="adj3" fmla="val 26165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7" name="ZoneTexte 56"/>
          <p:cNvSpPr txBox="1"/>
          <p:nvPr/>
        </p:nvSpPr>
        <p:spPr>
          <a:xfrm rot="16200000">
            <a:off x="-1660379" y="3819627"/>
            <a:ext cx="45412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Nouveau Modèle financier de Cotisation </a:t>
            </a:r>
          </a:p>
          <a:p>
            <a:r>
              <a:rPr lang="fr-FR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Saison 2025/2026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1195054"/>
            <a:ext cx="1535998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fr-FR" sz="2000" b="1" dirty="0">
                <a:ln/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-16M / -18M</a:t>
            </a:r>
          </a:p>
        </p:txBody>
      </p:sp>
      <p:sp>
        <p:nvSpPr>
          <p:cNvPr id="38" name="Organigramme : Alternative 37"/>
          <p:cNvSpPr/>
          <p:nvPr/>
        </p:nvSpPr>
        <p:spPr>
          <a:xfrm>
            <a:off x="2125899" y="4600688"/>
            <a:ext cx="2183024" cy="1080000"/>
          </a:xfrm>
          <a:prstGeom prst="flowChartAlternateProcess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fr-FR" b="1" dirty="0">
                <a:solidFill>
                  <a:srgbClr val="FFFF00"/>
                </a:solidFill>
              </a:rPr>
              <a:t>Cotisation</a:t>
            </a:r>
            <a:br>
              <a:rPr lang="fr-FR" b="1" dirty="0">
                <a:solidFill>
                  <a:srgbClr val="FFFF00"/>
                </a:solidFill>
              </a:rPr>
            </a:br>
            <a:r>
              <a:rPr lang="fr-FR" b="1" dirty="0">
                <a:solidFill>
                  <a:srgbClr val="FFFF00"/>
                </a:solidFill>
              </a:rPr>
              <a:t>Valorisée +</a:t>
            </a:r>
          </a:p>
        </p:txBody>
      </p:sp>
      <p:sp>
        <p:nvSpPr>
          <p:cNvPr id="39" name="Flèche droite 38"/>
          <p:cNvSpPr/>
          <p:nvPr/>
        </p:nvSpPr>
        <p:spPr>
          <a:xfrm>
            <a:off x="8066964" y="4974728"/>
            <a:ext cx="988194" cy="394636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Implique</a:t>
            </a:r>
          </a:p>
        </p:txBody>
      </p:sp>
      <p:sp>
        <p:nvSpPr>
          <p:cNvPr id="40" name="Organigramme : Processus 39"/>
          <p:cNvSpPr/>
          <p:nvPr/>
        </p:nvSpPr>
        <p:spPr>
          <a:xfrm>
            <a:off x="4308924" y="4602572"/>
            <a:ext cx="1800000" cy="1080000"/>
          </a:xfrm>
          <a:prstGeom prst="flowChartProcess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FFFF00"/>
                </a:solidFill>
              </a:rPr>
              <a:t>VERSEMENT</a:t>
            </a:r>
          </a:p>
          <a:p>
            <a:pPr algn="ctr"/>
            <a:r>
              <a:rPr lang="fr-FR" sz="2400" b="1" dirty="0">
                <a:solidFill>
                  <a:srgbClr val="FFFF00"/>
                </a:solidFill>
              </a:rPr>
              <a:t>540 €</a:t>
            </a:r>
          </a:p>
          <a:p>
            <a:pPr algn="ctr"/>
            <a:r>
              <a:rPr lang="fr-FR" sz="1200" i="1" dirty="0">
                <a:solidFill>
                  <a:srgbClr val="FFFF00"/>
                </a:solidFill>
              </a:rPr>
              <a:t>Exemple</a:t>
            </a:r>
            <a:endParaRPr lang="fr-FR" sz="1200" b="1" dirty="0">
              <a:solidFill>
                <a:srgbClr val="FFFF00"/>
              </a:solidFill>
            </a:endParaRPr>
          </a:p>
        </p:txBody>
      </p:sp>
      <p:sp>
        <p:nvSpPr>
          <p:cNvPr id="41" name="Organigramme : Processus 40"/>
          <p:cNvSpPr/>
          <p:nvPr/>
        </p:nvSpPr>
        <p:spPr>
          <a:xfrm>
            <a:off x="6216801" y="5149446"/>
            <a:ext cx="1800000" cy="540000"/>
          </a:xfrm>
          <a:prstGeom prst="flowChartProcess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2"/>
                </a:solidFill>
              </a:rPr>
              <a:t>420 €</a:t>
            </a:r>
          </a:p>
          <a:p>
            <a:pPr algn="ctr"/>
            <a:r>
              <a:rPr lang="fr-FR" sz="1200" dirty="0">
                <a:solidFill>
                  <a:schemeClr val="tx2"/>
                </a:solidFill>
              </a:rPr>
              <a:t>Valeur du Don</a:t>
            </a:r>
          </a:p>
        </p:txBody>
      </p:sp>
      <p:sp>
        <p:nvSpPr>
          <p:cNvPr id="42" name="Organigramme : Processus 41"/>
          <p:cNvSpPr/>
          <p:nvPr/>
        </p:nvSpPr>
        <p:spPr>
          <a:xfrm>
            <a:off x="6216801" y="4609446"/>
            <a:ext cx="1800000" cy="540000"/>
          </a:xfrm>
          <a:prstGeom prst="flowChartProcess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2"/>
                </a:solidFill>
              </a:rPr>
              <a:t>120 €</a:t>
            </a:r>
          </a:p>
          <a:p>
            <a:pPr algn="ctr"/>
            <a:r>
              <a:rPr lang="fr-FR" sz="1200" dirty="0">
                <a:solidFill>
                  <a:schemeClr val="tx2"/>
                </a:solidFill>
              </a:rPr>
              <a:t>Valeur Licence*</a:t>
            </a:r>
          </a:p>
        </p:txBody>
      </p:sp>
      <p:grpSp>
        <p:nvGrpSpPr>
          <p:cNvPr id="44" name="Groupe 43"/>
          <p:cNvGrpSpPr/>
          <p:nvPr/>
        </p:nvGrpSpPr>
        <p:grpSpPr>
          <a:xfrm>
            <a:off x="7631980" y="4999105"/>
            <a:ext cx="280087" cy="300682"/>
            <a:chOff x="7768280" y="2080053"/>
            <a:chExt cx="280087" cy="300682"/>
          </a:xfrm>
        </p:grpSpPr>
        <p:cxnSp>
          <p:nvCxnSpPr>
            <p:cNvPr id="45" name="Connecteur droit 44"/>
            <p:cNvCxnSpPr/>
            <p:nvPr/>
          </p:nvCxnSpPr>
          <p:spPr>
            <a:xfrm>
              <a:off x="7908324" y="2080053"/>
              <a:ext cx="0" cy="300682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Connecteur droit 45"/>
            <p:cNvCxnSpPr/>
            <p:nvPr/>
          </p:nvCxnSpPr>
          <p:spPr>
            <a:xfrm flipH="1">
              <a:off x="7768280" y="2230394"/>
              <a:ext cx="280087" cy="0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oupe 46"/>
          <p:cNvGrpSpPr/>
          <p:nvPr/>
        </p:nvGrpSpPr>
        <p:grpSpPr>
          <a:xfrm>
            <a:off x="5993962" y="5085419"/>
            <a:ext cx="280088" cy="86627"/>
            <a:chOff x="8582263" y="1699122"/>
            <a:chExt cx="280088" cy="86627"/>
          </a:xfrm>
        </p:grpSpPr>
        <p:cxnSp>
          <p:nvCxnSpPr>
            <p:cNvPr id="48" name="Connecteur droit 47"/>
            <p:cNvCxnSpPr/>
            <p:nvPr/>
          </p:nvCxnSpPr>
          <p:spPr>
            <a:xfrm flipH="1">
              <a:off x="8582264" y="1699122"/>
              <a:ext cx="280087" cy="0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Connecteur droit 48"/>
            <p:cNvCxnSpPr/>
            <p:nvPr/>
          </p:nvCxnSpPr>
          <p:spPr>
            <a:xfrm flipH="1">
              <a:off x="8582263" y="1785749"/>
              <a:ext cx="280087" cy="0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Flèche à angle droit 52"/>
          <p:cNvSpPr/>
          <p:nvPr/>
        </p:nvSpPr>
        <p:spPr>
          <a:xfrm rot="5400000" flipV="1">
            <a:off x="10320228" y="2881337"/>
            <a:ext cx="1533821" cy="442986"/>
          </a:xfrm>
          <a:prstGeom prst="bentUpArrow">
            <a:avLst>
              <a:gd name="adj1" fmla="val 15684"/>
              <a:gd name="adj2" fmla="val 17430"/>
              <a:gd name="adj3" fmla="val 25000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1" name="Rectangle 70"/>
          <p:cNvSpPr/>
          <p:nvPr/>
        </p:nvSpPr>
        <p:spPr>
          <a:xfrm rot="20961333">
            <a:off x="2421277" y="5976011"/>
            <a:ext cx="2573140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fr-FR" b="1" cap="none" spc="0" dirty="0">
                <a:ln/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+30€ = +80 € pour le club</a:t>
            </a:r>
          </a:p>
        </p:txBody>
      </p:sp>
      <p:sp>
        <p:nvSpPr>
          <p:cNvPr id="4" name="ZoneTexte 3"/>
          <p:cNvSpPr txBox="1"/>
          <p:nvPr/>
        </p:nvSpPr>
        <p:spPr>
          <a:xfrm rot="968301">
            <a:off x="10622315" y="2335358"/>
            <a:ext cx="764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66%</a:t>
            </a:r>
          </a:p>
        </p:txBody>
      </p:sp>
      <p:sp>
        <p:nvSpPr>
          <p:cNvPr id="74" name="Organigramme : Décision 73"/>
          <p:cNvSpPr/>
          <p:nvPr/>
        </p:nvSpPr>
        <p:spPr>
          <a:xfrm>
            <a:off x="2184634" y="2172592"/>
            <a:ext cx="1978604" cy="569209"/>
          </a:xfrm>
          <a:prstGeom prst="flowChartDecision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Choix #2</a:t>
            </a:r>
          </a:p>
        </p:txBody>
      </p:sp>
      <p:sp>
        <p:nvSpPr>
          <p:cNvPr id="75" name="Organigramme : Décision 74"/>
          <p:cNvSpPr/>
          <p:nvPr/>
        </p:nvSpPr>
        <p:spPr>
          <a:xfrm>
            <a:off x="2225824" y="4429896"/>
            <a:ext cx="1978604" cy="569209"/>
          </a:xfrm>
          <a:prstGeom prst="flowChartDecision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Choix #3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1705232" y="362465"/>
            <a:ext cx="9885406" cy="173818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7" name="Rectangle à coins arrondis 76"/>
          <p:cNvSpPr/>
          <p:nvPr/>
        </p:nvSpPr>
        <p:spPr>
          <a:xfrm>
            <a:off x="1705232" y="2100646"/>
            <a:ext cx="9885406" cy="223879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8" name="Rectangle à coins arrondis 77"/>
          <p:cNvSpPr/>
          <p:nvPr/>
        </p:nvSpPr>
        <p:spPr>
          <a:xfrm>
            <a:off x="1705232" y="4337406"/>
            <a:ext cx="9885406" cy="230229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4" name="Organigramme : Processus 53"/>
          <p:cNvSpPr/>
          <p:nvPr/>
        </p:nvSpPr>
        <p:spPr>
          <a:xfrm>
            <a:off x="9105686" y="4621919"/>
            <a:ext cx="2163944" cy="599391"/>
          </a:xfrm>
          <a:prstGeom prst="flowChartProcess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accent4"/>
                </a:solidFill>
              </a:rPr>
              <a:t>280 €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</a:rPr>
              <a:t>Déduction Impôt</a:t>
            </a:r>
          </a:p>
        </p:txBody>
      </p:sp>
      <p:sp>
        <p:nvSpPr>
          <p:cNvPr id="55" name="Organigramme : Processus 54"/>
          <p:cNvSpPr/>
          <p:nvPr/>
        </p:nvSpPr>
        <p:spPr>
          <a:xfrm>
            <a:off x="9105685" y="5221310"/>
            <a:ext cx="2163945" cy="1137435"/>
          </a:xfrm>
          <a:prstGeom prst="flowChartProcess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>
                <a:solidFill>
                  <a:schemeClr val="accent5">
                    <a:lumMod val="75000"/>
                  </a:schemeClr>
                </a:solidFill>
              </a:rPr>
              <a:t>260 €</a:t>
            </a:r>
          </a:p>
          <a:p>
            <a:pPr algn="ctr"/>
            <a:r>
              <a:rPr lang="fr-FR" sz="1400" b="1" i="1" dirty="0">
                <a:solidFill>
                  <a:schemeClr val="bg1"/>
                </a:solidFill>
              </a:rPr>
              <a:t>Cout Réel de votre licence </a:t>
            </a:r>
            <a:r>
              <a:rPr lang="fr-FR" dirty="0">
                <a:solidFill>
                  <a:schemeClr val="bg1"/>
                </a:solidFill>
              </a:rPr>
              <a:t>540€ – </a:t>
            </a:r>
            <a:r>
              <a:rPr lang="fr-FR" dirty="0">
                <a:solidFill>
                  <a:srgbClr val="FFC000"/>
                </a:solidFill>
              </a:rPr>
              <a:t>280€</a:t>
            </a:r>
            <a:endParaRPr lang="fr-FR" b="1" dirty="0">
              <a:solidFill>
                <a:srgbClr val="0070C0"/>
              </a:solidFill>
            </a:endParaRPr>
          </a:p>
          <a:p>
            <a:pPr algn="ctr"/>
            <a:r>
              <a:rPr lang="fr-FR" sz="12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56" name="Flèche à angle droit 55"/>
          <p:cNvSpPr/>
          <p:nvPr/>
        </p:nvSpPr>
        <p:spPr>
          <a:xfrm rot="5400000">
            <a:off x="7056915" y="4170284"/>
            <a:ext cx="465306" cy="3520238"/>
          </a:xfrm>
          <a:prstGeom prst="bentUpArrow">
            <a:avLst>
              <a:gd name="adj1" fmla="val 19866"/>
              <a:gd name="adj2" fmla="val 19503"/>
              <a:gd name="adj3" fmla="val 26165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8" name="Flèche à angle droit 57"/>
          <p:cNvSpPr/>
          <p:nvPr/>
        </p:nvSpPr>
        <p:spPr>
          <a:xfrm rot="5400000" flipV="1">
            <a:off x="10355947" y="5167337"/>
            <a:ext cx="1533821" cy="442986"/>
          </a:xfrm>
          <a:prstGeom prst="bentUpArrow">
            <a:avLst>
              <a:gd name="adj1" fmla="val 15684"/>
              <a:gd name="adj2" fmla="val 17430"/>
              <a:gd name="adj3" fmla="val 25000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9" name="ZoneTexte 58"/>
          <p:cNvSpPr txBox="1"/>
          <p:nvPr/>
        </p:nvSpPr>
        <p:spPr>
          <a:xfrm rot="968301">
            <a:off x="10658034" y="4621358"/>
            <a:ext cx="764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66%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2289657" y="4072745"/>
            <a:ext cx="58375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i="1" dirty="0">
                <a:solidFill>
                  <a:schemeClr val="bg1">
                    <a:lumMod val="50000"/>
                  </a:schemeClr>
                </a:solidFill>
              </a:rPr>
              <a:t>* Assurance FFR/GMF + Cotisation FFR + Cotisation </a:t>
            </a:r>
            <a:r>
              <a:rPr lang="fr-FR" sz="1200" i="1" dirty="0" err="1">
                <a:solidFill>
                  <a:schemeClr val="bg1">
                    <a:lumMod val="50000"/>
                  </a:schemeClr>
                </a:solidFill>
              </a:rPr>
              <a:t>OC.Gif</a:t>
            </a:r>
            <a:endParaRPr lang="fr-FR" sz="1200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 rot="19469158">
            <a:off x="3657521" y="4830711"/>
            <a:ext cx="1114344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1400" b="0" cap="none" spc="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Exemple</a:t>
            </a:r>
          </a:p>
          <a:p>
            <a:pPr algn="ctr"/>
            <a:r>
              <a:rPr lang="fr-FR" sz="1400" b="0" cap="none" spc="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Contribution</a:t>
            </a:r>
          </a:p>
          <a:p>
            <a:pPr algn="ctr"/>
            <a:r>
              <a:rPr lang="fr-FR" sz="1400" b="0" cap="none" spc="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Libre</a:t>
            </a:r>
          </a:p>
        </p:txBody>
      </p:sp>
      <p:sp>
        <p:nvSpPr>
          <p:cNvPr id="61" name="Rectangle à coins arrondis 60"/>
          <p:cNvSpPr/>
          <p:nvPr/>
        </p:nvSpPr>
        <p:spPr>
          <a:xfrm>
            <a:off x="9188667" y="775126"/>
            <a:ext cx="1997979" cy="96654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r-FR" dirty="0"/>
              <a:t>Licencié</a:t>
            </a:r>
          </a:p>
          <a:p>
            <a:pPr algn="r"/>
            <a:r>
              <a:rPr lang="fr-FR" dirty="0">
                <a:solidFill>
                  <a:srgbClr val="C00000"/>
                </a:solidFill>
              </a:rPr>
              <a:t>NON GIFFOIS</a:t>
            </a:r>
          </a:p>
        </p:txBody>
      </p:sp>
    </p:spTree>
    <p:extLst>
      <p:ext uri="{BB962C8B-B14F-4D97-AF65-F5344CB8AC3E}">
        <p14:creationId xmlns:p14="http://schemas.microsoft.com/office/powerpoint/2010/main" val="23201427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Image 9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448" y="134236"/>
            <a:ext cx="1327579" cy="995685"/>
          </a:xfrm>
          <a:prstGeom prst="rect">
            <a:avLst/>
          </a:prstGeom>
        </p:spPr>
      </p:pic>
      <p:sp>
        <p:nvSpPr>
          <p:cNvPr id="5" name="Organigramme : Alternative 4"/>
          <p:cNvSpPr/>
          <p:nvPr/>
        </p:nvSpPr>
        <p:spPr>
          <a:xfrm>
            <a:off x="2048281" y="699261"/>
            <a:ext cx="2183023" cy="1080000"/>
          </a:xfrm>
          <a:prstGeom prst="flowChartAlternateProces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fr-FR" b="1" dirty="0">
                <a:solidFill>
                  <a:schemeClr val="accent5">
                    <a:lumMod val="75000"/>
                  </a:schemeClr>
                </a:solidFill>
              </a:rPr>
              <a:t>Cotisation</a:t>
            </a:r>
            <a:br>
              <a:rPr lang="fr-FR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fr-FR" b="1" dirty="0">
                <a:solidFill>
                  <a:schemeClr val="accent5">
                    <a:lumMod val="75000"/>
                  </a:schemeClr>
                </a:solidFill>
              </a:rPr>
              <a:t>Simple</a:t>
            </a:r>
          </a:p>
        </p:txBody>
      </p:sp>
      <p:sp>
        <p:nvSpPr>
          <p:cNvPr id="6" name="Organigramme : Alternative 5"/>
          <p:cNvSpPr/>
          <p:nvPr/>
        </p:nvSpPr>
        <p:spPr>
          <a:xfrm>
            <a:off x="2084708" y="2327161"/>
            <a:ext cx="2183025" cy="10800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fr-FR" b="1" dirty="0"/>
              <a:t>Cotisation</a:t>
            </a:r>
            <a:br>
              <a:rPr lang="fr-FR" b="1" dirty="0"/>
            </a:br>
            <a:r>
              <a:rPr lang="fr-FR" b="1" dirty="0"/>
              <a:t>Valorisée</a:t>
            </a:r>
          </a:p>
        </p:txBody>
      </p:sp>
      <p:sp>
        <p:nvSpPr>
          <p:cNvPr id="19" name="Organigramme : Décision 18"/>
          <p:cNvSpPr/>
          <p:nvPr/>
        </p:nvSpPr>
        <p:spPr>
          <a:xfrm>
            <a:off x="2150613" y="556593"/>
            <a:ext cx="1978604" cy="569209"/>
          </a:xfrm>
          <a:prstGeom prst="flowChartDecision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Choix #1</a:t>
            </a:r>
          </a:p>
        </p:txBody>
      </p:sp>
      <p:sp>
        <p:nvSpPr>
          <p:cNvPr id="22" name="Flèche droite 21"/>
          <p:cNvSpPr/>
          <p:nvPr/>
        </p:nvSpPr>
        <p:spPr>
          <a:xfrm>
            <a:off x="8025774" y="2701201"/>
            <a:ext cx="988194" cy="394636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Implique</a:t>
            </a:r>
          </a:p>
        </p:txBody>
      </p:sp>
      <p:sp>
        <p:nvSpPr>
          <p:cNvPr id="24" name="Organigramme : Processus 23"/>
          <p:cNvSpPr/>
          <p:nvPr/>
        </p:nvSpPr>
        <p:spPr>
          <a:xfrm>
            <a:off x="4231306" y="730674"/>
            <a:ext cx="7002606" cy="1055455"/>
          </a:xfrm>
          <a:prstGeom prst="flowChartProces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>
                <a:solidFill>
                  <a:schemeClr val="accent5">
                    <a:lumMod val="75000"/>
                  </a:schemeClr>
                </a:solidFill>
              </a:rPr>
              <a:t>320 €</a:t>
            </a:r>
          </a:p>
          <a:p>
            <a:pPr algn="ctr"/>
            <a:r>
              <a:rPr lang="fr-FR" sz="1200" b="1" i="1" dirty="0">
                <a:solidFill>
                  <a:schemeClr val="accent5">
                    <a:lumMod val="75000"/>
                  </a:schemeClr>
                </a:solidFill>
              </a:rPr>
              <a:t>Modèle Fixe</a:t>
            </a:r>
            <a:endParaRPr lang="fr-FR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5" name="Organigramme : Processus 24"/>
          <p:cNvSpPr/>
          <p:nvPr/>
        </p:nvSpPr>
        <p:spPr>
          <a:xfrm>
            <a:off x="4267734" y="2329045"/>
            <a:ext cx="1800000" cy="10800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VERSEMENT</a:t>
            </a:r>
          </a:p>
          <a:p>
            <a:pPr algn="ctr"/>
            <a:r>
              <a:rPr lang="fr-FR" sz="2400" b="1" dirty="0">
                <a:solidFill>
                  <a:schemeClr val="bg1"/>
                </a:solidFill>
              </a:rPr>
              <a:t>470 €</a:t>
            </a:r>
          </a:p>
          <a:p>
            <a:pPr algn="ctr"/>
            <a:r>
              <a:rPr lang="fr-FR" sz="1200" i="1" dirty="0">
                <a:solidFill>
                  <a:schemeClr val="bg1"/>
                </a:solidFill>
              </a:rPr>
              <a:t>minimum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26" name="Organigramme : Processus 25"/>
          <p:cNvSpPr/>
          <p:nvPr/>
        </p:nvSpPr>
        <p:spPr>
          <a:xfrm>
            <a:off x="6175611" y="2875919"/>
            <a:ext cx="1800000" cy="540000"/>
          </a:xfrm>
          <a:prstGeom prst="flowChartProcess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2"/>
                </a:solidFill>
              </a:rPr>
              <a:t>300 €</a:t>
            </a:r>
          </a:p>
          <a:p>
            <a:pPr algn="ctr"/>
            <a:r>
              <a:rPr lang="fr-FR" sz="1200" dirty="0">
                <a:solidFill>
                  <a:schemeClr val="tx2"/>
                </a:solidFill>
              </a:rPr>
              <a:t>Valeur du Don minimum</a:t>
            </a:r>
          </a:p>
        </p:txBody>
      </p:sp>
      <p:sp>
        <p:nvSpPr>
          <p:cNvPr id="27" name="Organigramme : Processus 26"/>
          <p:cNvSpPr/>
          <p:nvPr/>
        </p:nvSpPr>
        <p:spPr>
          <a:xfrm>
            <a:off x="6175611" y="2335919"/>
            <a:ext cx="1800000" cy="540000"/>
          </a:xfrm>
          <a:prstGeom prst="flowChartProcess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2"/>
                </a:solidFill>
              </a:rPr>
              <a:t>170 €</a:t>
            </a:r>
          </a:p>
          <a:p>
            <a:pPr algn="ctr"/>
            <a:r>
              <a:rPr lang="fr-FR" sz="1200" dirty="0">
                <a:solidFill>
                  <a:schemeClr val="tx2"/>
                </a:solidFill>
              </a:rPr>
              <a:t>Valeur Licence*</a:t>
            </a:r>
          </a:p>
        </p:txBody>
      </p:sp>
      <p:grpSp>
        <p:nvGrpSpPr>
          <p:cNvPr id="18" name="Groupe 17"/>
          <p:cNvGrpSpPr/>
          <p:nvPr/>
        </p:nvGrpSpPr>
        <p:grpSpPr>
          <a:xfrm>
            <a:off x="7590790" y="2725578"/>
            <a:ext cx="280087" cy="300682"/>
            <a:chOff x="7768280" y="2080053"/>
            <a:chExt cx="280087" cy="300682"/>
          </a:xfrm>
        </p:grpSpPr>
        <p:cxnSp>
          <p:nvCxnSpPr>
            <p:cNvPr id="15" name="Connecteur droit 14"/>
            <p:cNvCxnSpPr/>
            <p:nvPr/>
          </p:nvCxnSpPr>
          <p:spPr>
            <a:xfrm>
              <a:off x="7908324" y="2080053"/>
              <a:ext cx="0" cy="300682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15"/>
            <p:cNvCxnSpPr/>
            <p:nvPr/>
          </p:nvCxnSpPr>
          <p:spPr>
            <a:xfrm flipH="1">
              <a:off x="7768280" y="2230394"/>
              <a:ext cx="280087" cy="0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e 31"/>
          <p:cNvGrpSpPr/>
          <p:nvPr/>
        </p:nvGrpSpPr>
        <p:grpSpPr>
          <a:xfrm>
            <a:off x="5952772" y="2811892"/>
            <a:ext cx="280088" cy="86627"/>
            <a:chOff x="8582263" y="1699122"/>
            <a:chExt cx="280088" cy="86627"/>
          </a:xfrm>
        </p:grpSpPr>
        <p:cxnSp>
          <p:nvCxnSpPr>
            <p:cNvPr id="30" name="Connecteur droit 29"/>
            <p:cNvCxnSpPr/>
            <p:nvPr/>
          </p:nvCxnSpPr>
          <p:spPr>
            <a:xfrm flipH="1">
              <a:off x="8582264" y="1699122"/>
              <a:ext cx="280087" cy="0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Connecteur droit 30"/>
            <p:cNvCxnSpPr/>
            <p:nvPr/>
          </p:nvCxnSpPr>
          <p:spPr>
            <a:xfrm flipH="1">
              <a:off x="8582263" y="1785749"/>
              <a:ext cx="280087" cy="0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Organigramme : Processus 32"/>
          <p:cNvSpPr/>
          <p:nvPr/>
        </p:nvSpPr>
        <p:spPr>
          <a:xfrm>
            <a:off x="9069967" y="2335919"/>
            <a:ext cx="2163944" cy="599391"/>
          </a:xfrm>
          <a:prstGeom prst="flowChartProcess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accent4"/>
                </a:solidFill>
              </a:rPr>
              <a:t>200 €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</a:rPr>
              <a:t>Déduction Impôt</a:t>
            </a:r>
          </a:p>
        </p:txBody>
      </p:sp>
      <p:sp>
        <p:nvSpPr>
          <p:cNvPr id="35" name="Organigramme : Processus 34"/>
          <p:cNvSpPr/>
          <p:nvPr/>
        </p:nvSpPr>
        <p:spPr>
          <a:xfrm>
            <a:off x="9069966" y="2935310"/>
            <a:ext cx="2163945" cy="1137435"/>
          </a:xfrm>
          <a:prstGeom prst="flowChartProcess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>
                <a:solidFill>
                  <a:schemeClr val="accent5">
                    <a:lumMod val="75000"/>
                  </a:schemeClr>
                </a:solidFill>
              </a:rPr>
              <a:t>270 €</a:t>
            </a:r>
          </a:p>
          <a:p>
            <a:pPr algn="ctr"/>
            <a:r>
              <a:rPr lang="fr-FR" sz="1400" b="1" i="1" dirty="0">
                <a:solidFill>
                  <a:schemeClr val="bg1"/>
                </a:solidFill>
              </a:rPr>
              <a:t>Cout Réel de votre licence </a:t>
            </a:r>
            <a:r>
              <a:rPr lang="fr-FR" dirty="0">
                <a:solidFill>
                  <a:schemeClr val="bg1"/>
                </a:solidFill>
              </a:rPr>
              <a:t>470€ – </a:t>
            </a:r>
            <a:r>
              <a:rPr lang="fr-FR" dirty="0">
                <a:solidFill>
                  <a:srgbClr val="FFC000"/>
                </a:solidFill>
              </a:rPr>
              <a:t>200€</a:t>
            </a:r>
            <a:endParaRPr lang="fr-FR" b="1" dirty="0">
              <a:solidFill>
                <a:srgbClr val="0070C0"/>
              </a:solidFill>
            </a:endParaRPr>
          </a:p>
          <a:p>
            <a:pPr algn="ctr"/>
            <a:r>
              <a:rPr lang="fr-FR" sz="12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6" name="Flèche à angle droit 35"/>
          <p:cNvSpPr/>
          <p:nvPr/>
        </p:nvSpPr>
        <p:spPr>
          <a:xfrm rot="5400000">
            <a:off x="7024853" y="1887941"/>
            <a:ext cx="457991" cy="3520238"/>
          </a:xfrm>
          <a:prstGeom prst="bentUpArrow">
            <a:avLst>
              <a:gd name="adj1" fmla="val 19866"/>
              <a:gd name="adj2" fmla="val 19503"/>
              <a:gd name="adj3" fmla="val 26165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7" name="ZoneTexte 56"/>
          <p:cNvSpPr txBox="1"/>
          <p:nvPr/>
        </p:nvSpPr>
        <p:spPr>
          <a:xfrm rot="16200000">
            <a:off x="-1660379" y="3819627"/>
            <a:ext cx="45412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Nouveau Modèle financier de Cotisation </a:t>
            </a:r>
          </a:p>
          <a:p>
            <a:r>
              <a:rPr lang="fr-FR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Saison 2025/2026</a:t>
            </a:r>
          </a:p>
        </p:txBody>
      </p:sp>
      <p:sp>
        <p:nvSpPr>
          <p:cNvPr id="3" name="Rectangle 2"/>
          <p:cNvSpPr/>
          <p:nvPr/>
        </p:nvSpPr>
        <p:spPr>
          <a:xfrm>
            <a:off x="222419" y="1258401"/>
            <a:ext cx="1104790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fr-FR" sz="3000" b="1" cap="none" spc="0" dirty="0">
                <a:ln/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+18M</a:t>
            </a:r>
          </a:p>
        </p:txBody>
      </p:sp>
      <p:sp>
        <p:nvSpPr>
          <p:cNvPr id="38" name="Organigramme : Alternative 37"/>
          <p:cNvSpPr/>
          <p:nvPr/>
        </p:nvSpPr>
        <p:spPr>
          <a:xfrm>
            <a:off x="2125899" y="4600688"/>
            <a:ext cx="2183024" cy="1080000"/>
          </a:xfrm>
          <a:prstGeom prst="flowChartAlternateProcess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fr-FR" b="1" dirty="0">
                <a:solidFill>
                  <a:srgbClr val="FFFF00"/>
                </a:solidFill>
              </a:rPr>
              <a:t>Cotisation</a:t>
            </a:r>
            <a:br>
              <a:rPr lang="fr-FR" b="1" dirty="0">
                <a:solidFill>
                  <a:srgbClr val="FFFF00"/>
                </a:solidFill>
              </a:rPr>
            </a:br>
            <a:r>
              <a:rPr lang="fr-FR" b="1" dirty="0">
                <a:solidFill>
                  <a:srgbClr val="FFFF00"/>
                </a:solidFill>
              </a:rPr>
              <a:t>Valorisée +</a:t>
            </a:r>
          </a:p>
        </p:txBody>
      </p:sp>
      <p:sp>
        <p:nvSpPr>
          <p:cNvPr id="39" name="Flèche droite 38"/>
          <p:cNvSpPr/>
          <p:nvPr/>
        </p:nvSpPr>
        <p:spPr>
          <a:xfrm>
            <a:off x="8066964" y="4974728"/>
            <a:ext cx="988194" cy="394636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Implique</a:t>
            </a:r>
          </a:p>
        </p:txBody>
      </p:sp>
      <p:sp>
        <p:nvSpPr>
          <p:cNvPr id="40" name="Organigramme : Processus 39"/>
          <p:cNvSpPr/>
          <p:nvPr/>
        </p:nvSpPr>
        <p:spPr>
          <a:xfrm>
            <a:off x="4308924" y="4602572"/>
            <a:ext cx="1800000" cy="1080000"/>
          </a:xfrm>
          <a:prstGeom prst="flowChartProcess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FFFF00"/>
                </a:solidFill>
              </a:rPr>
              <a:t>VERSEMENT</a:t>
            </a:r>
          </a:p>
          <a:p>
            <a:pPr algn="ctr"/>
            <a:r>
              <a:rPr lang="fr-FR" sz="2400" b="1" dirty="0">
                <a:solidFill>
                  <a:srgbClr val="FFFF00"/>
                </a:solidFill>
              </a:rPr>
              <a:t>550 €</a:t>
            </a:r>
            <a:br>
              <a:rPr lang="fr-FR" b="1" dirty="0">
                <a:solidFill>
                  <a:srgbClr val="FFFF00"/>
                </a:solidFill>
              </a:rPr>
            </a:br>
            <a:r>
              <a:rPr lang="fr-FR" sz="1200" i="1" dirty="0">
                <a:solidFill>
                  <a:srgbClr val="FFFF00"/>
                </a:solidFill>
              </a:rPr>
              <a:t>Exemple</a:t>
            </a:r>
            <a:endParaRPr lang="fr-FR" sz="1200" b="1" dirty="0">
              <a:solidFill>
                <a:srgbClr val="FFFF00"/>
              </a:solidFill>
            </a:endParaRPr>
          </a:p>
        </p:txBody>
      </p:sp>
      <p:sp>
        <p:nvSpPr>
          <p:cNvPr id="41" name="Organigramme : Processus 40"/>
          <p:cNvSpPr/>
          <p:nvPr/>
        </p:nvSpPr>
        <p:spPr>
          <a:xfrm>
            <a:off x="6216801" y="5149446"/>
            <a:ext cx="1800000" cy="540000"/>
          </a:xfrm>
          <a:prstGeom prst="flowChartProcess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2"/>
                </a:solidFill>
              </a:rPr>
              <a:t>380 €</a:t>
            </a:r>
          </a:p>
          <a:p>
            <a:pPr algn="ctr"/>
            <a:r>
              <a:rPr lang="fr-FR" sz="1200" dirty="0">
                <a:solidFill>
                  <a:schemeClr val="tx2"/>
                </a:solidFill>
              </a:rPr>
              <a:t>Valeur du Don</a:t>
            </a:r>
          </a:p>
        </p:txBody>
      </p:sp>
      <p:sp>
        <p:nvSpPr>
          <p:cNvPr id="42" name="Organigramme : Processus 41"/>
          <p:cNvSpPr/>
          <p:nvPr/>
        </p:nvSpPr>
        <p:spPr>
          <a:xfrm>
            <a:off x="6216801" y="4609446"/>
            <a:ext cx="1800000" cy="540000"/>
          </a:xfrm>
          <a:prstGeom prst="flowChartProcess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2"/>
                </a:solidFill>
              </a:rPr>
              <a:t>170 €</a:t>
            </a:r>
          </a:p>
          <a:p>
            <a:pPr algn="ctr"/>
            <a:r>
              <a:rPr lang="fr-FR" sz="1200" dirty="0">
                <a:solidFill>
                  <a:schemeClr val="tx2"/>
                </a:solidFill>
              </a:rPr>
              <a:t>Valeur Licence*</a:t>
            </a:r>
          </a:p>
        </p:txBody>
      </p:sp>
      <p:grpSp>
        <p:nvGrpSpPr>
          <p:cNvPr id="44" name="Groupe 43"/>
          <p:cNvGrpSpPr/>
          <p:nvPr/>
        </p:nvGrpSpPr>
        <p:grpSpPr>
          <a:xfrm>
            <a:off x="7631980" y="4999105"/>
            <a:ext cx="280087" cy="300682"/>
            <a:chOff x="7768280" y="2080053"/>
            <a:chExt cx="280087" cy="300682"/>
          </a:xfrm>
        </p:grpSpPr>
        <p:cxnSp>
          <p:nvCxnSpPr>
            <p:cNvPr id="45" name="Connecteur droit 44"/>
            <p:cNvCxnSpPr/>
            <p:nvPr/>
          </p:nvCxnSpPr>
          <p:spPr>
            <a:xfrm>
              <a:off x="7908324" y="2080053"/>
              <a:ext cx="0" cy="300682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Connecteur droit 45"/>
            <p:cNvCxnSpPr/>
            <p:nvPr/>
          </p:nvCxnSpPr>
          <p:spPr>
            <a:xfrm flipH="1">
              <a:off x="7768280" y="2230394"/>
              <a:ext cx="280087" cy="0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oupe 46"/>
          <p:cNvGrpSpPr/>
          <p:nvPr/>
        </p:nvGrpSpPr>
        <p:grpSpPr>
          <a:xfrm>
            <a:off x="5993962" y="5085419"/>
            <a:ext cx="280088" cy="86627"/>
            <a:chOff x="8582263" y="1699122"/>
            <a:chExt cx="280088" cy="86627"/>
          </a:xfrm>
        </p:grpSpPr>
        <p:cxnSp>
          <p:nvCxnSpPr>
            <p:cNvPr id="48" name="Connecteur droit 47"/>
            <p:cNvCxnSpPr/>
            <p:nvPr/>
          </p:nvCxnSpPr>
          <p:spPr>
            <a:xfrm flipH="1">
              <a:off x="8582264" y="1699122"/>
              <a:ext cx="280087" cy="0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Connecteur droit 48"/>
            <p:cNvCxnSpPr/>
            <p:nvPr/>
          </p:nvCxnSpPr>
          <p:spPr>
            <a:xfrm flipH="1">
              <a:off x="8582263" y="1785749"/>
              <a:ext cx="280087" cy="0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Flèche à angle droit 52"/>
          <p:cNvSpPr/>
          <p:nvPr/>
        </p:nvSpPr>
        <p:spPr>
          <a:xfrm rot="5400000" flipV="1">
            <a:off x="10320228" y="2881337"/>
            <a:ext cx="1533821" cy="442986"/>
          </a:xfrm>
          <a:prstGeom prst="bentUpArrow">
            <a:avLst>
              <a:gd name="adj1" fmla="val 15684"/>
              <a:gd name="adj2" fmla="val 17430"/>
              <a:gd name="adj3" fmla="val 25000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1" name="Rectangle 70"/>
          <p:cNvSpPr/>
          <p:nvPr/>
        </p:nvSpPr>
        <p:spPr>
          <a:xfrm rot="20961333">
            <a:off x="2421277" y="5976011"/>
            <a:ext cx="257314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fr-FR" b="1" cap="none" spc="0" dirty="0">
                <a:ln/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+30€ = +80 € pour le club</a:t>
            </a:r>
          </a:p>
        </p:txBody>
      </p:sp>
      <p:sp>
        <p:nvSpPr>
          <p:cNvPr id="4" name="ZoneTexte 3"/>
          <p:cNvSpPr txBox="1"/>
          <p:nvPr/>
        </p:nvSpPr>
        <p:spPr>
          <a:xfrm rot="968301">
            <a:off x="10622315" y="2335358"/>
            <a:ext cx="764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66%</a:t>
            </a:r>
          </a:p>
        </p:txBody>
      </p:sp>
      <p:sp>
        <p:nvSpPr>
          <p:cNvPr id="74" name="Organigramme : Décision 73"/>
          <p:cNvSpPr/>
          <p:nvPr/>
        </p:nvSpPr>
        <p:spPr>
          <a:xfrm>
            <a:off x="2184634" y="2172592"/>
            <a:ext cx="1978604" cy="569209"/>
          </a:xfrm>
          <a:prstGeom prst="flowChartDecision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Choix #2</a:t>
            </a:r>
          </a:p>
        </p:txBody>
      </p:sp>
      <p:sp>
        <p:nvSpPr>
          <p:cNvPr id="75" name="Organigramme : Décision 74"/>
          <p:cNvSpPr/>
          <p:nvPr/>
        </p:nvSpPr>
        <p:spPr>
          <a:xfrm>
            <a:off x="2225824" y="4429896"/>
            <a:ext cx="1978604" cy="569209"/>
          </a:xfrm>
          <a:prstGeom prst="flowChartDecision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Choix #3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1705232" y="362465"/>
            <a:ext cx="9885406" cy="173818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7" name="Rectangle à coins arrondis 76"/>
          <p:cNvSpPr/>
          <p:nvPr/>
        </p:nvSpPr>
        <p:spPr>
          <a:xfrm>
            <a:off x="1705232" y="2100646"/>
            <a:ext cx="9885406" cy="223879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8" name="Rectangle à coins arrondis 77"/>
          <p:cNvSpPr/>
          <p:nvPr/>
        </p:nvSpPr>
        <p:spPr>
          <a:xfrm>
            <a:off x="1705232" y="4337406"/>
            <a:ext cx="9885406" cy="230229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4" name="Organigramme : Processus 53"/>
          <p:cNvSpPr/>
          <p:nvPr/>
        </p:nvSpPr>
        <p:spPr>
          <a:xfrm>
            <a:off x="9105686" y="4621919"/>
            <a:ext cx="2163944" cy="599391"/>
          </a:xfrm>
          <a:prstGeom prst="flowChartProcess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accent4"/>
                </a:solidFill>
              </a:rPr>
              <a:t>250 €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</a:rPr>
              <a:t>Déduction Impôt</a:t>
            </a:r>
          </a:p>
        </p:txBody>
      </p:sp>
      <p:sp>
        <p:nvSpPr>
          <p:cNvPr id="55" name="Organigramme : Processus 54"/>
          <p:cNvSpPr/>
          <p:nvPr/>
        </p:nvSpPr>
        <p:spPr>
          <a:xfrm>
            <a:off x="9105685" y="5221310"/>
            <a:ext cx="2163945" cy="1137435"/>
          </a:xfrm>
          <a:prstGeom prst="flowChartProcess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>
                <a:solidFill>
                  <a:schemeClr val="accent5">
                    <a:lumMod val="75000"/>
                  </a:schemeClr>
                </a:solidFill>
              </a:rPr>
              <a:t>300 €</a:t>
            </a:r>
          </a:p>
          <a:p>
            <a:pPr algn="ctr"/>
            <a:r>
              <a:rPr lang="fr-FR" sz="1400" b="1" i="1" dirty="0">
                <a:solidFill>
                  <a:schemeClr val="bg1"/>
                </a:solidFill>
              </a:rPr>
              <a:t>Cout Réel de votre licence </a:t>
            </a:r>
            <a:r>
              <a:rPr lang="fr-FR" dirty="0">
                <a:solidFill>
                  <a:schemeClr val="bg1"/>
                </a:solidFill>
              </a:rPr>
              <a:t>550€ – </a:t>
            </a:r>
            <a:r>
              <a:rPr lang="fr-FR" dirty="0">
                <a:solidFill>
                  <a:srgbClr val="FFC000"/>
                </a:solidFill>
              </a:rPr>
              <a:t>250€</a:t>
            </a:r>
            <a:endParaRPr lang="fr-FR" b="1" dirty="0">
              <a:solidFill>
                <a:srgbClr val="0070C0"/>
              </a:solidFill>
            </a:endParaRPr>
          </a:p>
          <a:p>
            <a:pPr algn="ctr"/>
            <a:r>
              <a:rPr lang="fr-FR" sz="12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56" name="Flèche à angle droit 55"/>
          <p:cNvSpPr/>
          <p:nvPr/>
        </p:nvSpPr>
        <p:spPr>
          <a:xfrm rot="5400000">
            <a:off x="7060572" y="4166626"/>
            <a:ext cx="457991" cy="3520238"/>
          </a:xfrm>
          <a:prstGeom prst="bentUpArrow">
            <a:avLst>
              <a:gd name="adj1" fmla="val 19866"/>
              <a:gd name="adj2" fmla="val 19503"/>
              <a:gd name="adj3" fmla="val 26165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8" name="Flèche à angle droit 57"/>
          <p:cNvSpPr/>
          <p:nvPr/>
        </p:nvSpPr>
        <p:spPr>
          <a:xfrm rot="5400000" flipV="1">
            <a:off x="10355947" y="5167337"/>
            <a:ext cx="1533821" cy="442986"/>
          </a:xfrm>
          <a:prstGeom prst="bentUpArrow">
            <a:avLst>
              <a:gd name="adj1" fmla="val 15684"/>
              <a:gd name="adj2" fmla="val 17430"/>
              <a:gd name="adj3" fmla="val 25000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9" name="ZoneTexte 58"/>
          <p:cNvSpPr txBox="1"/>
          <p:nvPr/>
        </p:nvSpPr>
        <p:spPr>
          <a:xfrm rot="968301">
            <a:off x="10658034" y="4621358"/>
            <a:ext cx="764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66%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2289657" y="4072745"/>
            <a:ext cx="58375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i="1" dirty="0">
                <a:solidFill>
                  <a:schemeClr val="bg1">
                    <a:lumMod val="50000"/>
                  </a:schemeClr>
                </a:solidFill>
              </a:rPr>
              <a:t>* Assurance FFR/GMF + Cotisation FFR + Cotisation </a:t>
            </a:r>
            <a:r>
              <a:rPr lang="fr-FR" sz="1200" i="1" dirty="0" err="1">
                <a:solidFill>
                  <a:schemeClr val="bg1">
                    <a:lumMod val="50000"/>
                  </a:schemeClr>
                </a:solidFill>
              </a:rPr>
              <a:t>OC.Gif</a:t>
            </a:r>
            <a:endParaRPr lang="fr-FR" sz="1200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 rot="19469158">
            <a:off x="3657521" y="4830711"/>
            <a:ext cx="1114344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1400" b="0" cap="none" spc="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Exemple</a:t>
            </a:r>
          </a:p>
          <a:p>
            <a:pPr algn="ctr"/>
            <a:r>
              <a:rPr lang="fr-FR" sz="1400" b="0" cap="none" spc="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Contribution</a:t>
            </a:r>
          </a:p>
          <a:p>
            <a:pPr algn="ctr"/>
            <a:r>
              <a:rPr lang="fr-FR" sz="1400" b="0" cap="none" spc="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Libre</a:t>
            </a:r>
          </a:p>
        </p:txBody>
      </p:sp>
    </p:spTree>
    <p:extLst>
      <p:ext uri="{BB962C8B-B14F-4D97-AF65-F5344CB8AC3E}">
        <p14:creationId xmlns:p14="http://schemas.microsoft.com/office/powerpoint/2010/main" val="3426542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Image 9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448" y="134236"/>
            <a:ext cx="1327579" cy="995685"/>
          </a:xfrm>
          <a:prstGeom prst="rect">
            <a:avLst/>
          </a:prstGeom>
        </p:spPr>
      </p:pic>
      <p:sp>
        <p:nvSpPr>
          <p:cNvPr id="5" name="Organigramme : Alternative 4"/>
          <p:cNvSpPr/>
          <p:nvPr/>
        </p:nvSpPr>
        <p:spPr>
          <a:xfrm>
            <a:off x="2048281" y="699261"/>
            <a:ext cx="2183023" cy="1080000"/>
          </a:xfrm>
          <a:prstGeom prst="flowChartAlternateProces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fr-FR" b="1" dirty="0">
                <a:solidFill>
                  <a:schemeClr val="accent5">
                    <a:lumMod val="75000"/>
                  </a:schemeClr>
                </a:solidFill>
              </a:rPr>
              <a:t>Cotisation</a:t>
            </a:r>
            <a:br>
              <a:rPr lang="fr-FR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fr-FR" b="1" dirty="0">
                <a:solidFill>
                  <a:schemeClr val="accent5">
                    <a:lumMod val="75000"/>
                  </a:schemeClr>
                </a:solidFill>
              </a:rPr>
              <a:t>Simple</a:t>
            </a:r>
          </a:p>
        </p:txBody>
      </p:sp>
      <p:sp>
        <p:nvSpPr>
          <p:cNvPr id="6" name="Organigramme : Alternative 5"/>
          <p:cNvSpPr/>
          <p:nvPr/>
        </p:nvSpPr>
        <p:spPr>
          <a:xfrm>
            <a:off x="2084708" y="2327161"/>
            <a:ext cx="2183025" cy="10800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fr-FR" b="1" dirty="0"/>
              <a:t>Cotisation</a:t>
            </a:r>
            <a:br>
              <a:rPr lang="fr-FR" b="1" dirty="0"/>
            </a:br>
            <a:r>
              <a:rPr lang="fr-FR" b="1" dirty="0"/>
              <a:t>Valorisée</a:t>
            </a:r>
          </a:p>
        </p:txBody>
      </p:sp>
      <p:sp>
        <p:nvSpPr>
          <p:cNvPr id="19" name="Organigramme : Décision 18"/>
          <p:cNvSpPr/>
          <p:nvPr/>
        </p:nvSpPr>
        <p:spPr>
          <a:xfrm>
            <a:off x="2150613" y="556593"/>
            <a:ext cx="1978604" cy="569209"/>
          </a:xfrm>
          <a:prstGeom prst="flowChartDecision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Choix #1</a:t>
            </a:r>
          </a:p>
        </p:txBody>
      </p:sp>
      <p:sp>
        <p:nvSpPr>
          <p:cNvPr id="22" name="Flèche droite 21"/>
          <p:cNvSpPr/>
          <p:nvPr/>
        </p:nvSpPr>
        <p:spPr>
          <a:xfrm>
            <a:off x="8025774" y="2701201"/>
            <a:ext cx="988194" cy="394636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Implique</a:t>
            </a:r>
          </a:p>
        </p:txBody>
      </p:sp>
      <p:sp>
        <p:nvSpPr>
          <p:cNvPr id="24" name="Organigramme : Processus 23"/>
          <p:cNvSpPr/>
          <p:nvPr/>
        </p:nvSpPr>
        <p:spPr>
          <a:xfrm>
            <a:off x="4231306" y="730674"/>
            <a:ext cx="7002606" cy="1055455"/>
          </a:xfrm>
          <a:prstGeom prst="flowChartProces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>
                <a:solidFill>
                  <a:schemeClr val="accent5">
                    <a:lumMod val="75000"/>
                  </a:schemeClr>
                </a:solidFill>
              </a:rPr>
              <a:t>240€</a:t>
            </a:r>
          </a:p>
          <a:p>
            <a:pPr algn="ctr"/>
            <a:r>
              <a:rPr lang="fr-FR" sz="1200" b="1" i="1" dirty="0">
                <a:solidFill>
                  <a:schemeClr val="accent5">
                    <a:lumMod val="75000"/>
                  </a:schemeClr>
                </a:solidFill>
              </a:rPr>
              <a:t>Modèle Fixe</a:t>
            </a:r>
            <a:endParaRPr lang="fr-FR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5" name="Organigramme : Processus 24"/>
          <p:cNvSpPr/>
          <p:nvPr/>
        </p:nvSpPr>
        <p:spPr>
          <a:xfrm>
            <a:off x="4267734" y="2329045"/>
            <a:ext cx="1800000" cy="10800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VERSEMENT</a:t>
            </a:r>
          </a:p>
          <a:p>
            <a:pPr algn="ctr"/>
            <a:r>
              <a:rPr lang="fr-FR" sz="2400" b="1" dirty="0">
                <a:solidFill>
                  <a:schemeClr val="bg1"/>
                </a:solidFill>
              </a:rPr>
              <a:t>360 €</a:t>
            </a:r>
          </a:p>
          <a:p>
            <a:pPr algn="ctr"/>
            <a:r>
              <a:rPr lang="fr-FR" sz="1200" i="1" dirty="0">
                <a:solidFill>
                  <a:schemeClr val="bg1"/>
                </a:solidFill>
              </a:rPr>
              <a:t>minimum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26" name="Organigramme : Processus 25"/>
          <p:cNvSpPr/>
          <p:nvPr/>
        </p:nvSpPr>
        <p:spPr>
          <a:xfrm>
            <a:off x="6175611" y="2875919"/>
            <a:ext cx="1800000" cy="540000"/>
          </a:xfrm>
          <a:prstGeom prst="flowChartProcess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2"/>
                </a:solidFill>
              </a:rPr>
              <a:t>230 €</a:t>
            </a:r>
          </a:p>
          <a:p>
            <a:pPr algn="ctr"/>
            <a:r>
              <a:rPr lang="fr-FR" sz="1200" dirty="0">
                <a:solidFill>
                  <a:schemeClr val="tx2"/>
                </a:solidFill>
              </a:rPr>
              <a:t>Valeur du Don minimum</a:t>
            </a:r>
          </a:p>
        </p:txBody>
      </p:sp>
      <p:sp>
        <p:nvSpPr>
          <p:cNvPr id="27" name="Organigramme : Processus 26"/>
          <p:cNvSpPr/>
          <p:nvPr/>
        </p:nvSpPr>
        <p:spPr>
          <a:xfrm>
            <a:off x="6175611" y="2335919"/>
            <a:ext cx="1800000" cy="540000"/>
          </a:xfrm>
          <a:prstGeom prst="flowChartProcess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2"/>
                </a:solidFill>
              </a:rPr>
              <a:t>130 €</a:t>
            </a:r>
          </a:p>
          <a:p>
            <a:pPr algn="ctr"/>
            <a:r>
              <a:rPr lang="fr-FR" sz="1200" dirty="0">
                <a:solidFill>
                  <a:schemeClr val="tx2"/>
                </a:solidFill>
              </a:rPr>
              <a:t>Valeur Licence*</a:t>
            </a:r>
          </a:p>
        </p:txBody>
      </p:sp>
      <p:grpSp>
        <p:nvGrpSpPr>
          <p:cNvPr id="18" name="Groupe 17"/>
          <p:cNvGrpSpPr/>
          <p:nvPr/>
        </p:nvGrpSpPr>
        <p:grpSpPr>
          <a:xfrm>
            <a:off x="7590790" y="2725578"/>
            <a:ext cx="280087" cy="300682"/>
            <a:chOff x="7768280" y="2080053"/>
            <a:chExt cx="280087" cy="300682"/>
          </a:xfrm>
        </p:grpSpPr>
        <p:cxnSp>
          <p:nvCxnSpPr>
            <p:cNvPr id="15" name="Connecteur droit 14"/>
            <p:cNvCxnSpPr/>
            <p:nvPr/>
          </p:nvCxnSpPr>
          <p:spPr>
            <a:xfrm>
              <a:off x="7908324" y="2080053"/>
              <a:ext cx="0" cy="300682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15"/>
            <p:cNvCxnSpPr/>
            <p:nvPr/>
          </p:nvCxnSpPr>
          <p:spPr>
            <a:xfrm flipH="1">
              <a:off x="7768280" y="2230394"/>
              <a:ext cx="280087" cy="0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e 31"/>
          <p:cNvGrpSpPr/>
          <p:nvPr/>
        </p:nvGrpSpPr>
        <p:grpSpPr>
          <a:xfrm>
            <a:off x="5952772" y="2811892"/>
            <a:ext cx="280088" cy="86627"/>
            <a:chOff x="8582263" y="1699122"/>
            <a:chExt cx="280088" cy="86627"/>
          </a:xfrm>
        </p:grpSpPr>
        <p:cxnSp>
          <p:nvCxnSpPr>
            <p:cNvPr id="30" name="Connecteur droit 29"/>
            <p:cNvCxnSpPr/>
            <p:nvPr/>
          </p:nvCxnSpPr>
          <p:spPr>
            <a:xfrm flipH="1">
              <a:off x="8582264" y="1699122"/>
              <a:ext cx="280087" cy="0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Connecteur droit 30"/>
            <p:cNvCxnSpPr/>
            <p:nvPr/>
          </p:nvCxnSpPr>
          <p:spPr>
            <a:xfrm flipH="1">
              <a:off x="8582263" y="1785749"/>
              <a:ext cx="280087" cy="0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Organigramme : Processus 32"/>
          <p:cNvSpPr/>
          <p:nvPr/>
        </p:nvSpPr>
        <p:spPr>
          <a:xfrm>
            <a:off x="9069967" y="2335919"/>
            <a:ext cx="2163944" cy="599391"/>
          </a:xfrm>
          <a:prstGeom prst="flowChartProcess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accent4"/>
                </a:solidFill>
              </a:rPr>
              <a:t>150 €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</a:rPr>
              <a:t>Déduction Impôt</a:t>
            </a:r>
          </a:p>
        </p:txBody>
      </p:sp>
      <p:sp>
        <p:nvSpPr>
          <p:cNvPr id="35" name="Organigramme : Processus 34"/>
          <p:cNvSpPr/>
          <p:nvPr/>
        </p:nvSpPr>
        <p:spPr>
          <a:xfrm>
            <a:off x="9069966" y="2935310"/>
            <a:ext cx="2163945" cy="1137435"/>
          </a:xfrm>
          <a:prstGeom prst="flowChartProcess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>
                <a:solidFill>
                  <a:schemeClr val="accent5">
                    <a:lumMod val="75000"/>
                  </a:schemeClr>
                </a:solidFill>
              </a:rPr>
              <a:t>210 €</a:t>
            </a:r>
          </a:p>
          <a:p>
            <a:pPr algn="ctr"/>
            <a:r>
              <a:rPr lang="fr-FR" sz="1400" b="1" i="1" dirty="0">
                <a:solidFill>
                  <a:schemeClr val="bg1"/>
                </a:solidFill>
              </a:rPr>
              <a:t>Cout Réel de votre licence </a:t>
            </a:r>
            <a:r>
              <a:rPr lang="fr-FR" dirty="0">
                <a:solidFill>
                  <a:schemeClr val="bg1"/>
                </a:solidFill>
              </a:rPr>
              <a:t>360€ – </a:t>
            </a:r>
            <a:r>
              <a:rPr lang="fr-FR" dirty="0">
                <a:solidFill>
                  <a:srgbClr val="FFC000"/>
                </a:solidFill>
              </a:rPr>
              <a:t>150€</a:t>
            </a:r>
            <a:endParaRPr lang="fr-FR" b="1" dirty="0">
              <a:solidFill>
                <a:srgbClr val="0070C0"/>
              </a:solidFill>
            </a:endParaRPr>
          </a:p>
          <a:p>
            <a:pPr algn="ctr"/>
            <a:r>
              <a:rPr lang="fr-FR" sz="12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6" name="Flèche à angle droit 35"/>
          <p:cNvSpPr/>
          <p:nvPr/>
        </p:nvSpPr>
        <p:spPr>
          <a:xfrm rot="5400000">
            <a:off x="7024853" y="1887941"/>
            <a:ext cx="457991" cy="3520238"/>
          </a:xfrm>
          <a:prstGeom prst="bentUpArrow">
            <a:avLst>
              <a:gd name="adj1" fmla="val 19866"/>
              <a:gd name="adj2" fmla="val 19503"/>
              <a:gd name="adj3" fmla="val 26165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7" name="ZoneTexte 56"/>
          <p:cNvSpPr txBox="1"/>
          <p:nvPr/>
        </p:nvSpPr>
        <p:spPr>
          <a:xfrm rot="16200000">
            <a:off x="-1660379" y="3819627"/>
            <a:ext cx="45412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Nouveau Modèle financier de Cotisation </a:t>
            </a:r>
          </a:p>
          <a:p>
            <a:r>
              <a:rPr lang="fr-FR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Saison 2023/2024</a:t>
            </a:r>
          </a:p>
        </p:txBody>
      </p:sp>
      <p:sp>
        <p:nvSpPr>
          <p:cNvPr id="3" name="Rectangle 2"/>
          <p:cNvSpPr/>
          <p:nvPr/>
        </p:nvSpPr>
        <p:spPr>
          <a:xfrm>
            <a:off x="302569" y="1258401"/>
            <a:ext cx="944489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fr-FR" sz="3000" b="1" cap="none" spc="0" dirty="0">
                <a:ln/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+18F</a:t>
            </a:r>
          </a:p>
        </p:txBody>
      </p:sp>
      <p:sp>
        <p:nvSpPr>
          <p:cNvPr id="38" name="Organigramme : Alternative 37"/>
          <p:cNvSpPr/>
          <p:nvPr/>
        </p:nvSpPr>
        <p:spPr>
          <a:xfrm>
            <a:off x="2125899" y="4600688"/>
            <a:ext cx="2183024" cy="1080000"/>
          </a:xfrm>
          <a:prstGeom prst="flowChartAlternateProcess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fr-FR" b="1" dirty="0">
                <a:solidFill>
                  <a:srgbClr val="FFFF00"/>
                </a:solidFill>
              </a:rPr>
              <a:t>Cotisation</a:t>
            </a:r>
            <a:br>
              <a:rPr lang="fr-FR" b="1" dirty="0">
                <a:solidFill>
                  <a:srgbClr val="FFFF00"/>
                </a:solidFill>
              </a:rPr>
            </a:br>
            <a:r>
              <a:rPr lang="fr-FR" b="1" dirty="0">
                <a:solidFill>
                  <a:srgbClr val="FFFF00"/>
                </a:solidFill>
              </a:rPr>
              <a:t>Valorisée +</a:t>
            </a:r>
          </a:p>
        </p:txBody>
      </p:sp>
      <p:sp>
        <p:nvSpPr>
          <p:cNvPr id="39" name="Flèche droite 38"/>
          <p:cNvSpPr/>
          <p:nvPr/>
        </p:nvSpPr>
        <p:spPr>
          <a:xfrm>
            <a:off x="8066964" y="4974728"/>
            <a:ext cx="988194" cy="394636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Implique</a:t>
            </a:r>
          </a:p>
        </p:txBody>
      </p:sp>
      <p:sp>
        <p:nvSpPr>
          <p:cNvPr id="40" name="Organigramme : Processus 39"/>
          <p:cNvSpPr/>
          <p:nvPr/>
        </p:nvSpPr>
        <p:spPr>
          <a:xfrm>
            <a:off x="4308924" y="4602572"/>
            <a:ext cx="1800000" cy="1080000"/>
          </a:xfrm>
          <a:prstGeom prst="flowChartProcess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FFFF00"/>
                </a:solidFill>
              </a:rPr>
              <a:t>VERSEMENT</a:t>
            </a:r>
          </a:p>
          <a:p>
            <a:pPr algn="ctr"/>
            <a:r>
              <a:rPr lang="fr-FR" sz="2400" b="1" dirty="0">
                <a:solidFill>
                  <a:srgbClr val="FFFF00"/>
                </a:solidFill>
              </a:rPr>
              <a:t>420 €</a:t>
            </a:r>
            <a:br>
              <a:rPr lang="fr-FR" b="1" dirty="0">
                <a:solidFill>
                  <a:srgbClr val="FFFF00"/>
                </a:solidFill>
              </a:rPr>
            </a:br>
            <a:r>
              <a:rPr lang="fr-FR" sz="1200" i="1" dirty="0">
                <a:solidFill>
                  <a:srgbClr val="FFFF00"/>
                </a:solidFill>
              </a:rPr>
              <a:t>Exemple</a:t>
            </a:r>
            <a:endParaRPr lang="fr-FR" sz="1200" b="1" dirty="0">
              <a:solidFill>
                <a:srgbClr val="FFFF00"/>
              </a:solidFill>
            </a:endParaRPr>
          </a:p>
        </p:txBody>
      </p:sp>
      <p:sp>
        <p:nvSpPr>
          <p:cNvPr id="41" name="Organigramme : Processus 40"/>
          <p:cNvSpPr/>
          <p:nvPr/>
        </p:nvSpPr>
        <p:spPr>
          <a:xfrm>
            <a:off x="6216801" y="5149446"/>
            <a:ext cx="1800000" cy="540000"/>
          </a:xfrm>
          <a:prstGeom prst="flowChartProcess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2"/>
                </a:solidFill>
              </a:rPr>
              <a:t>290 €</a:t>
            </a:r>
          </a:p>
          <a:p>
            <a:pPr algn="ctr"/>
            <a:r>
              <a:rPr lang="fr-FR" sz="1200" dirty="0">
                <a:solidFill>
                  <a:schemeClr val="tx2"/>
                </a:solidFill>
              </a:rPr>
              <a:t>Valeur du Don</a:t>
            </a:r>
          </a:p>
        </p:txBody>
      </p:sp>
      <p:sp>
        <p:nvSpPr>
          <p:cNvPr id="42" name="Organigramme : Processus 41"/>
          <p:cNvSpPr/>
          <p:nvPr/>
        </p:nvSpPr>
        <p:spPr>
          <a:xfrm>
            <a:off x="6216801" y="4609446"/>
            <a:ext cx="1800000" cy="540000"/>
          </a:xfrm>
          <a:prstGeom prst="flowChartProcess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2"/>
                </a:solidFill>
              </a:rPr>
              <a:t>130 €</a:t>
            </a:r>
          </a:p>
          <a:p>
            <a:pPr algn="ctr"/>
            <a:r>
              <a:rPr lang="fr-FR" sz="1200" dirty="0">
                <a:solidFill>
                  <a:schemeClr val="tx2"/>
                </a:solidFill>
              </a:rPr>
              <a:t>Valeur Licence*</a:t>
            </a:r>
          </a:p>
        </p:txBody>
      </p:sp>
      <p:grpSp>
        <p:nvGrpSpPr>
          <p:cNvPr id="44" name="Groupe 43"/>
          <p:cNvGrpSpPr/>
          <p:nvPr/>
        </p:nvGrpSpPr>
        <p:grpSpPr>
          <a:xfrm>
            <a:off x="7631980" y="4999105"/>
            <a:ext cx="280087" cy="300682"/>
            <a:chOff x="7768280" y="2080053"/>
            <a:chExt cx="280087" cy="300682"/>
          </a:xfrm>
        </p:grpSpPr>
        <p:cxnSp>
          <p:nvCxnSpPr>
            <p:cNvPr id="45" name="Connecteur droit 44"/>
            <p:cNvCxnSpPr/>
            <p:nvPr/>
          </p:nvCxnSpPr>
          <p:spPr>
            <a:xfrm>
              <a:off x="7908324" y="2080053"/>
              <a:ext cx="0" cy="300682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Connecteur droit 45"/>
            <p:cNvCxnSpPr/>
            <p:nvPr/>
          </p:nvCxnSpPr>
          <p:spPr>
            <a:xfrm flipH="1">
              <a:off x="7768280" y="2230394"/>
              <a:ext cx="280087" cy="0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oupe 46"/>
          <p:cNvGrpSpPr/>
          <p:nvPr/>
        </p:nvGrpSpPr>
        <p:grpSpPr>
          <a:xfrm>
            <a:off x="5993962" y="5085419"/>
            <a:ext cx="280088" cy="86627"/>
            <a:chOff x="8582263" y="1699122"/>
            <a:chExt cx="280088" cy="86627"/>
          </a:xfrm>
        </p:grpSpPr>
        <p:cxnSp>
          <p:nvCxnSpPr>
            <p:cNvPr id="48" name="Connecteur droit 47"/>
            <p:cNvCxnSpPr/>
            <p:nvPr/>
          </p:nvCxnSpPr>
          <p:spPr>
            <a:xfrm flipH="1">
              <a:off x="8582264" y="1699122"/>
              <a:ext cx="280087" cy="0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Connecteur droit 48"/>
            <p:cNvCxnSpPr/>
            <p:nvPr/>
          </p:nvCxnSpPr>
          <p:spPr>
            <a:xfrm flipH="1">
              <a:off x="8582263" y="1785749"/>
              <a:ext cx="280087" cy="0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Flèche à angle droit 52"/>
          <p:cNvSpPr/>
          <p:nvPr/>
        </p:nvSpPr>
        <p:spPr>
          <a:xfrm rot="5400000" flipV="1">
            <a:off x="10320228" y="2881337"/>
            <a:ext cx="1533821" cy="442986"/>
          </a:xfrm>
          <a:prstGeom prst="bentUpArrow">
            <a:avLst>
              <a:gd name="adj1" fmla="val 15684"/>
              <a:gd name="adj2" fmla="val 17430"/>
              <a:gd name="adj3" fmla="val 25000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1" name="Rectangle 70"/>
          <p:cNvSpPr/>
          <p:nvPr/>
        </p:nvSpPr>
        <p:spPr>
          <a:xfrm rot="20961333">
            <a:off x="2421277" y="5976011"/>
            <a:ext cx="2573140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fr-FR" b="1" cap="none" spc="0" dirty="0">
                <a:ln/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+20€ = +60 € pour le club</a:t>
            </a:r>
          </a:p>
        </p:txBody>
      </p:sp>
      <p:sp>
        <p:nvSpPr>
          <p:cNvPr id="4" name="ZoneTexte 3"/>
          <p:cNvSpPr txBox="1"/>
          <p:nvPr/>
        </p:nvSpPr>
        <p:spPr>
          <a:xfrm rot="968301">
            <a:off x="10622315" y="2335358"/>
            <a:ext cx="764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66%</a:t>
            </a:r>
          </a:p>
        </p:txBody>
      </p:sp>
      <p:sp>
        <p:nvSpPr>
          <p:cNvPr id="74" name="Organigramme : Décision 73"/>
          <p:cNvSpPr/>
          <p:nvPr/>
        </p:nvSpPr>
        <p:spPr>
          <a:xfrm>
            <a:off x="2184634" y="2172592"/>
            <a:ext cx="1978604" cy="569209"/>
          </a:xfrm>
          <a:prstGeom prst="flowChartDecision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Choix #2</a:t>
            </a:r>
          </a:p>
        </p:txBody>
      </p:sp>
      <p:sp>
        <p:nvSpPr>
          <p:cNvPr id="75" name="Organigramme : Décision 74"/>
          <p:cNvSpPr/>
          <p:nvPr/>
        </p:nvSpPr>
        <p:spPr>
          <a:xfrm>
            <a:off x="2225824" y="4429896"/>
            <a:ext cx="1978604" cy="569209"/>
          </a:xfrm>
          <a:prstGeom prst="flowChartDecision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Choix #3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1705232" y="362465"/>
            <a:ext cx="9885406" cy="173818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7" name="Rectangle à coins arrondis 76"/>
          <p:cNvSpPr/>
          <p:nvPr/>
        </p:nvSpPr>
        <p:spPr>
          <a:xfrm>
            <a:off x="1705232" y="2100646"/>
            <a:ext cx="9885406" cy="223879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8" name="Rectangle à coins arrondis 77"/>
          <p:cNvSpPr/>
          <p:nvPr/>
        </p:nvSpPr>
        <p:spPr>
          <a:xfrm>
            <a:off x="1705232" y="4337406"/>
            <a:ext cx="9885406" cy="230229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4" name="Organigramme : Processus 53"/>
          <p:cNvSpPr/>
          <p:nvPr/>
        </p:nvSpPr>
        <p:spPr>
          <a:xfrm>
            <a:off x="9105686" y="4621919"/>
            <a:ext cx="2163944" cy="599391"/>
          </a:xfrm>
          <a:prstGeom prst="flowChartProcess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accent4"/>
                </a:solidFill>
              </a:rPr>
              <a:t>190 €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</a:rPr>
              <a:t>Déduction Impôt</a:t>
            </a:r>
          </a:p>
        </p:txBody>
      </p:sp>
      <p:sp>
        <p:nvSpPr>
          <p:cNvPr id="55" name="Organigramme : Processus 54"/>
          <p:cNvSpPr/>
          <p:nvPr/>
        </p:nvSpPr>
        <p:spPr>
          <a:xfrm>
            <a:off x="9105685" y="5221310"/>
            <a:ext cx="2163945" cy="1137435"/>
          </a:xfrm>
          <a:prstGeom prst="flowChartProcess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>
                <a:solidFill>
                  <a:schemeClr val="accent5">
                    <a:lumMod val="75000"/>
                  </a:schemeClr>
                </a:solidFill>
              </a:rPr>
              <a:t>230 €</a:t>
            </a:r>
          </a:p>
          <a:p>
            <a:pPr algn="ctr"/>
            <a:r>
              <a:rPr lang="fr-FR" sz="1400" b="1" i="1" dirty="0">
                <a:solidFill>
                  <a:schemeClr val="bg1"/>
                </a:solidFill>
              </a:rPr>
              <a:t>Cout Réel de votre licence </a:t>
            </a:r>
            <a:r>
              <a:rPr lang="fr-FR" dirty="0">
                <a:solidFill>
                  <a:schemeClr val="bg1"/>
                </a:solidFill>
              </a:rPr>
              <a:t>420€ – </a:t>
            </a:r>
            <a:r>
              <a:rPr lang="fr-FR" dirty="0">
                <a:solidFill>
                  <a:srgbClr val="FFC000"/>
                </a:solidFill>
              </a:rPr>
              <a:t>190€</a:t>
            </a:r>
            <a:endParaRPr lang="fr-FR" b="1" dirty="0">
              <a:solidFill>
                <a:srgbClr val="0070C0"/>
              </a:solidFill>
            </a:endParaRPr>
          </a:p>
          <a:p>
            <a:pPr algn="ctr"/>
            <a:r>
              <a:rPr lang="fr-FR" sz="12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56" name="Flèche à angle droit 55"/>
          <p:cNvSpPr/>
          <p:nvPr/>
        </p:nvSpPr>
        <p:spPr>
          <a:xfrm rot="5400000">
            <a:off x="7060572" y="4166626"/>
            <a:ext cx="457991" cy="3520238"/>
          </a:xfrm>
          <a:prstGeom prst="bentUpArrow">
            <a:avLst>
              <a:gd name="adj1" fmla="val 19866"/>
              <a:gd name="adj2" fmla="val 19503"/>
              <a:gd name="adj3" fmla="val 26165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8" name="Flèche à angle droit 57"/>
          <p:cNvSpPr/>
          <p:nvPr/>
        </p:nvSpPr>
        <p:spPr>
          <a:xfrm rot="5400000" flipV="1">
            <a:off x="10355947" y="5167337"/>
            <a:ext cx="1533821" cy="442986"/>
          </a:xfrm>
          <a:prstGeom prst="bentUpArrow">
            <a:avLst>
              <a:gd name="adj1" fmla="val 15684"/>
              <a:gd name="adj2" fmla="val 17430"/>
              <a:gd name="adj3" fmla="val 25000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9" name="ZoneTexte 58"/>
          <p:cNvSpPr txBox="1"/>
          <p:nvPr/>
        </p:nvSpPr>
        <p:spPr>
          <a:xfrm rot="968301">
            <a:off x="10658034" y="4621358"/>
            <a:ext cx="764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66%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2289657" y="4072745"/>
            <a:ext cx="58375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i="1" dirty="0">
                <a:solidFill>
                  <a:schemeClr val="bg1">
                    <a:lumMod val="50000"/>
                  </a:schemeClr>
                </a:solidFill>
              </a:rPr>
              <a:t>* Assurance FFR/GMF + Cotisation FFR + Cotisation </a:t>
            </a:r>
            <a:r>
              <a:rPr lang="fr-FR" sz="1200" i="1" dirty="0" err="1">
                <a:solidFill>
                  <a:schemeClr val="bg1">
                    <a:lumMod val="50000"/>
                  </a:schemeClr>
                </a:solidFill>
              </a:rPr>
              <a:t>OC.Gif</a:t>
            </a:r>
            <a:endParaRPr lang="fr-FR" sz="1200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 rot="19469158">
            <a:off x="3657521" y="4830711"/>
            <a:ext cx="1114344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1400" b="0" cap="none" spc="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Exemple</a:t>
            </a:r>
          </a:p>
          <a:p>
            <a:pPr algn="ctr"/>
            <a:r>
              <a:rPr lang="fr-FR" sz="1400" b="0" cap="none" spc="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Contribution</a:t>
            </a:r>
          </a:p>
          <a:p>
            <a:pPr algn="ctr"/>
            <a:r>
              <a:rPr lang="fr-FR" sz="1400" b="0" cap="none" spc="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Libre</a:t>
            </a:r>
          </a:p>
        </p:txBody>
      </p:sp>
    </p:spTree>
    <p:extLst>
      <p:ext uri="{BB962C8B-B14F-4D97-AF65-F5344CB8AC3E}">
        <p14:creationId xmlns:p14="http://schemas.microsoft.com/office/powerpoint/2010/main" val="15670297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Image 9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448" y="134236"/>
            <a:ext cx="1327579" cy="995685"/>
          </a:xfrm>
          <a:prstGeom prst="rect">
            <a:avLst/>
          </a:prstGeom>
        </p:spPr>
      </p:pic>
      <p:sp>
        <p:nvSpPr>
          <p:cNvPr id="5" name="Organigramme : Alternative 4"/>
          <p:cNvSpPr/>
          <p:nvPr/>
        </p:nvSpPr>
        <p:spPr>
          <a:xfrm>
            <a:off x="2048281" y="699261"/>
            <a:ext cx="2183023" cy="1080000"/>
          </a:xfrm>
          <a:prstGeom prst="flowChartAlternateProces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fr-FR" b="1" dirty="0">
                <a:solidFill>
                  <a:schemeClr val="accent5">
                    <a:lumMod val="75000"/>
                  </a:schemeClr>
                </a:solidFill>
              </a:rPr>
              <a:t>Cotisation</a:t>
            </a:r>
            <a:br>
              <a:rPr lang="fr-FR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fr-FR" b="1" dirty="0">
                <a:solidFill>
                  <a:schemeClr val="accent5">
                    <a:lumMod val="75000"/>
                  </a:schemeClr>
                </a:solidFill>
              </a:rPr>
              <a:t>Simple</a:t>
            </a:r>
          </a:p>
        </p:txBody>
      </p:sp>
      <p:sp>
        <p:nvSpPr>
          <p:cNvPr id="6" name="Organigramme : Alternative 5"/>
          <p:cNvSpPr/>
          <p:nvPr/>
        </p:nvSpPr>
        <p:spPr>
          <a:xfrm>
            <a:off x="2084708" y="2327161"/>
            <a:ext cx="2183025" cy="10800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fr-FR" b="1" dirty="0"/>
              <a:t>Cotisation</a:t>
            </a:r>
            <a:br>
              <a:rPr lang="fr-FR" b="1" dirty="0"/>
            </a:br>
            <a:r>
              <a:rPr lang="fr-FR" b="1" dirty="0"/>
              <a:t>Valorisée</a:t>
            </a:r>
          </a:p>
        </p:txBody>
      </p:sp>
      <p:sp>
        <p:nvSpPr>
          <p:cNvPr id="19" name="Organigramme : Décision 18"/>
          <p:cNvSpPr/>
          <p:nvPr/>
        </p:nvSpPr>
        <p:spPr>
          <a:xfrm>
            <a:off x="2150613" y="556593"/>
            <a:ext cx="1978604" cy="569209"/>
          </a:xfrm>
          <a:prstGeom prst="flowChartDecision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Choix #1</a:t>
            </a:r>
          </a:p>
        </p:txBody>
      </p:sp>
      <p:sp>
        <p:nvSpPr>
          <p:cNvPr id="22" name="Flèche droite 21"/>
          <p:cNvSpPr/>
          <p:nvPr/>
        </p:nvSpPr>
        <p:spPr>
          <a:xfrm>
            <a:off x="8025774" y="2701201"/>
            <a:ext cx="988194" cy="394636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Implique</a:t>
            </a:r>
          </a:p>
        </p:txBody>
      </p:sp>
      <p:sp>
        <p:nvSpPr>
          <p:cNvPr id="24" name="Organigramme : Processus 23"/>
          <p:cNvSpPr/>
          <p:nvPr/>
        </p:nvSpPr>
        <p:spPr>
          <a:xfrm>
            <a:off x="4231306" y="730674"/>
            <a:ext cx="7002606" cy="1055455"/>
          </a:xfrm>
          <a:prstGeom prst="flowChartProces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>
                <a:solidFill>
                  <a:schemeClr val="accent5">
                    <a:lumMod val="75000"/>
                  </a:schemeClr>
                </a:solidFill>
              </a:rPr>
              <a:t>90 €</a:t>
            </a:r>
          </a:p>
          <a:p>
            <a:pPr algn="ctr"/>
            <a:r>
              <a:rPr lang="fr-FR" sz="1200" b="1" i="1" dirty="0">
                <a:solidFill>
                  <a:schemeClr val="accent5">
                    <a:lumMod val="75000"/>
                  </a:schemeClr>
                </a:solidFill>
              </a:rPr>
              <a:t>Modèle Fixe</a:t>
            </a:r>
            <a:endParaRPr lang="fr-FR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5" name="Organigramme : Processus 24"/>
          <p:cNvSpPr/>
          <p:nvPr/>
        </p:nvSpPr>
        <p:spPr>
          <a:xfrm>
            <a:off x="4267734" y="2329045"/>
            <a:ext cx="1800000" cy="10800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VERSEMENT</a:t>
            </a:r>
          </a:p>
          <a:p>
            <a:pPr algn="ctr"/>
            <a:r>
              <a:rPr lang="fr-FR" sz="2400" b="1" dirty="0">
                <a:solidFill>
                  <a:schemeClr val="bg1"/>
                </a:solidFill>
              </a:rPr>
              <a:t>110 €</a:t>
            </a:r>
          </a:p>
          <a:p>
            <a:pPr algn="ctr"/>
            <a:r>
              <a:rPr lang="fr-FR" sz="1200" b="1" i="1" dirty="0">
                <a:solidFill>
                  <a:schemeClr val="bg1"/>
                </a:solidFill>
              </a:rPr>
              <a:t>minimum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26" name="Organigramme : Processus 25"/>
          <p:cNvSpPr/>
          <p:nvPr/>
        </p:nvSpPr>
        <p:spPr>
          <a:xfrm>
            <a:off x="6175611" y="2875919"/>
            <a:ext cx="1800000" cy="540000"/>
          </a:xfrm>
          <a:prstGeom prst="flowChartProcess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2"/>
                </a:solidFill>
              </a:rPr>
              <a:t>77 €</a:t>
            </a:r>
          </a:p>
          <a:p>
            <a:pPr algn="ctr"/>
            <a:r>
              <a:rPr lang="fr-FR" sz="1200" dirty="0">
                <a:solidFill>
                  <a:schemeClr val="tx2"/>
                </a:solidFill>
              </a:rPr>
              <a:t>Valeur du Don minimum</a:t>
            </a:r>
          </a:p>
        </p:txBody>
      </p:sp>
      <p:sp>
        <p:nvSpPr>
          <p:cNvPr id="27" name="Organigramme : Processus 26"/>
          <p:cNvSpPr/>
          <p:nvPr/>
        </p:nvSpPr>
        <p:spPr>
          <a:xfrm>
            <a:off x="6175611" y="2335919"/>
            <a:ext cx="1800000" cy="540000"/>
          </a:xfrm>
          <a:prstGeom prst="flowChartProcess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2"/>
                </a:solidFill>
              </a:rPr>
              <a:t>33 €</a:t>
            </a:r>
          </a:p>
          <a:p>
            <a:pPr algn="ctr"/>
            <a:r>
              <a:rPr lang="fr-FR" sz="1200" dirty="0">
                <a:solidFill>
                  <a:schemeClr val="tx2"/>
                </a:solidFill>
              </a:rPr>
              <a:t>Valeur Licence*</a:t>
            </a:r>
          </a:p>
        </p:txBody>
      </p:sp>
      <p:grpSp>
        <p:nvGrpSpPr>
          <p:cNvPr id="18" name="Groupe 17"/>
          <p:cNvGrpSpPr/>
          <p:nvPr/>
        </p:nvGrpSpPr>
        <p:grpSpPr>
          <a:xfrm>
            <a:off x="7590790" y="2725578"/>
            <a:ext cx="280087" cy="300682"/>
            <a:chOff x="7768280" y="2080053"/>
            <a:chExt cx="280087" cy="300682"/>
          </a:xfrm>
        </p:grpSpPr>
        <p:cxnSp>
          <p:nvCxnSpPr>
            <p:cNvPr id="15" name="Connecteur droit 14"/>
            <p:cNvCxnSpPr/>
            <p:nvPr/>
          </p:nvCxnSpPr>
          <p:spPr>
            <a:xfrm>
              <a:off x="7908324" y="2080053"/>
              <a:ext cx="0" cy="300682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15"/>
            <p:cNvCxnSpPr/>
            <p:nvPr/>
          </p:nvCxnSpPr>
          <p:spPr>
            <a:xfrm flipH="1">
              <a:off x="7768280" y="2230394"/>
              <a:ext cx="280087" cy="0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e 31"/>
          <p:cNvGrpSpPr/>
          <p:nvPr/>
        </p:nvGrpSpPr>
        <p:grpSpPr>
          <a:xfrm>
            <a:off x="5952772" y="2811892"/>
            <a:ext cx="280088" cy="86627"/>
            <a:chOff x="8582263" y="1699122"/>
            <a:chExt cx="280088" cy="86627"/>
          </a:xfrm>
        </p:grpSpPr>
        <p:cxnSp>
          <p:nvCxnSpPr>
            <p:cNvPr id="30" name="Connecteur droit 29"/>
            <p:cNvCxnSpPr/>
            <p:nvPr/>
          </p:nvCxnSpPr>
          <p:spPr>
            <a:xfrm flipH="1">
              <a:off x="8582264" y="1699122"/>
              <a:ext cx="280087" cy="0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Connecteur droit 30"/>
            <p:cNvCxnSpPr/>
            <p:nvPr/>
          </p:nvCxnSpPr>
          <p:spPr>
            <a:xfrm flipH="1">
              <a:off x="8582263" y="1785749"/>
              <a:ext cx="280087" cy="0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Organigramme : Processus 32"/>
          <p:cNvSpPr/>
          <p:nvPr/>
        </p:nvSpPr>
        <p:spPr>
          <a:xfrm>
            <a:off x="9069967" y="2335919"/>
            <a:ext cx="2163944" cy="599391"/>
          </a:xfrm>
          <a:prstGeom prst="flowChartProcess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accent4"/>
                </a:solidFill>
              </a:rPr>
              <a:t>50 €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</a:rPr>
              <a:t>Déduction Impôt</a:t>
            </a:r>
          </a:p>
        </p:txBody>
      </p:sp>
      <p:sp>
        <p:nvSpPr>
          <p:cNvPr id="35" name="Organigramme : Processus 34"/>
          <p:cNvSpPr/>
          <p:nvPr/>
        </p:nvSpPr>
        <p:spPr>
          <a:xfrm>
            <a:off x="9069966" y="2935310"/>
            <a:ext cx="2163945" cy="1137435"/>
          </a:xfrm>
          <a:prstGeom prst="flowChartProcess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>
                <a:solidFill>
                  <a:schemeClr val="accent5">
                    <a:lumMod val="75000"/>
                  </a:schemeClr>
                </a:solidFill>
              </a:rPr>
              <a:t>60 €</a:t>
            </a:r>
          </a:p>
          <a:p>
            <a:pPr algn="ctr"/>
            <a:r>
              <a:rPr lang="fr-FR" sz="1400" b="1" i="1" dirty="0">
                <a:solidFill>
                  <a:schemeClr val="bg1"/>
                </a:solidFill>
              </a:rPr>
              <a:t>Cout Réel de votre licence </a:t>
            </a:r>
            <a:r>
              <a:rPr lang="fr-FR" dirty="0">
                <a:solidFill>
                  <a:schemeClr val="bg1"/>
                </a:solidFill>
              </a:rPr>
              <a:t>110€ – </a:t>
            </a:r>
            <a:r>
              <a:rPr lang="fr-FR" dirty="0">
                <a:solidFill>
                  <a:srgbClr val="FFC000"/>
                </a:solidFill>
              </a:rPr>
              <a:t>50€</a:t>
            </a:r>
            <a:endParaRPr lang="fr-FR" b="1" dirty="0">
              <a:solidFill>
                <a:srgbClr val="0070C0"/>
              </a:solidFill>
            </a:endParaRPr>
          </a:p>
          <a:p>
            <a:pPr algn="ctr"/>
            <a:r>
              <a:rPr lang="fr-FR" sz="12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6" name="Flèche à angle droit 35"/>
          <p:cNvSpPr/>
          <p:nvPr/>
        </p:nvSpPr>
        <p:spPr>
          <a:xfrm rot="5400000">
            <a:off x="7043141" y="1869653"/>
            <a:ext cx="421415" cy="3520238"/>
          </a:xfrm>
          <a:prstGeom prst="bentUpArrow">
            <a:avLst>
              <a:gd name="adj1" fmla="val 19866"/>
              <a:gd name="adj2" fmla="val 19503"/>
              <a:gd name="adj3" fmla="val 26165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7" name="ZoneTexte 56"/>
          <p:cNvSpPr txBox="1"/>
          <p:nvPr/>
        </p:nvSpPr>
        <p:spPr>
          <a:xfrm rot="16200000">
            <a:off x="-1660379" y="3819627"/>
            <a:ext cx="45412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Nouveau Modèle financier de Cotisation </a:t>
            </a:r>
          </a:p>
          <a:p>
            <a:r>
              <a:rPr lang="fr-FR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Saison 2023/2024</a:t>
            </a:r>
          </a:p>
        </p:txBody>
      </p:sp>
      <p:sp>
        <p:nvSpPr>
          <p:cNvPr id="3" name="Rectangle 2"/>
          <p:cNvSpPr/>
          <p:nvPr/>
        </p:nvSpPr>
        <p:spPr>
          <a:xfrm>
            <a:off x="477131" y="1125802"/>
            <a:ext cx="596638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fr-FR" sz="3000" b="1" cap="none" spc="0" dirty="0">
                <a:ln/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R5</a:t>
            </a:r>
            <a:endParaRPr lang="fr-FR" sz="2000" b="1" cap="none" spc="0" dirty="0">
              <a:ln/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Organigramme : Alternative 37"/>
          <p:cNvSpPr/>
          <p:nvPr/>
        </p:nvSpPr>
        <p:spPr>
          <a:xfrm>
            <a:off x="2125899" y="4600688"/>
            <a:ext cx="2183024" cy="1080000"/>
          </a:xfrm>
          <a:prstGeom prst="flowChartAlternateProcess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fr-FR" b="1" dirty="0">
                <a:solidFill>
                  <a:srgbClr val="FFFF00"/>
                </a:solidFill>
              </a:rPr>
              <a:t>Cotisation</a:t>
            </a:r>
            <a:br>
              <a:rPr lang="fr-FR" b="1" dirty="0">
                <a:solidFill>
                  <a:srgbClr val="FFFF00"/>
                </a:solidFill>
              </a:rPr>
            </a:br>
            <a:r>
              <a:rPr lang="fr-FR" b="1" dirty="0">
                <a:solidFill>
                  <a:srgbClr val="FFFF00"/>
                </a:solidFill>
              </a:rPr>
              <a:t>Valorisée +</a:t>
            </a:r>
          </a:p>
        </p:txBody>
      </p:sp>
      <p:sp>
        <p:nvSpPr>
          <p:cNvPr id="39" name="Flèche droite 38"/>
          <p:cNvSpPr/>
          <p:nvPr/>
        </p:nvSpPr>
        <p:spPr>
          <a:xfrm>
            <a:off x="8066964" y="4974728"/>
            <a:ext cx="988194" cy="394636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Implique</a:t>
            </a:r>
          </a:p>
        </p:txBody>
      </p:sp>
      <p:sp>
        <p:nvSpPr>
          <p:cNvPr id="40" name="Organigramme : Processus 39"/>
          <p:cNvSpPr/>
          <p:nvPr/>
        </p:nvSpPr>
        <p:spPr>
          <a:xfrm>
            <a:off x="4309036" y="4602131"/>
            <a:ext cx="1800000" cy="1080000"/>
          </a:xfrm>
          <a:prstGeom prst="flowChartProcess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FFFF00"/>
                </a:solidFill>
              </a:rPr>
              <a:t>VERSEMENT</a:t>
            </a:r>
          </a:p>
          <a:p>
            <a:pPr algn="ctr"/>
            <a:r>
              <a:rPr lang="fr-FR" sz="2400" b="1" dirty="0">
                <a:solidFill>
                  <a:srgbClr val="FFFF00"/>
                </a:solidFill>
              </a:rPr>
              <a:t>200 €</a:t>
            </a:r>
          </a:p>
          <a:p>
            <a:pPr algn="ctr"/>
            <a:r>
              <a:rPr lang="fr-FR" sz="1200" i="1" dirty="0">
                <a:solidFill>
                  <a:srgbClr val="FFFF00"/>
                </a:solidFill>
              </a:rPr>
              <a:t>Exemple</a:t>
            </a:r>
          </a:p>
        </p:txBody>
      </p:sp>
      <p:sp>
        <p:nvSpPr>
          <p:cNvPr id="41" name="Organigramme : Processus 40"/>
          <p:cNvSpPr/>
          <p:nvPr/>
        </p:nvSpPr>
        <p:spPr>
          <a:xfrm>
            <a:off x="6216801" y="5149446"/>
            <a:ext cx="1800000" cy="540000"/>
          </a:xfrm>
          <a:prstGeom prst="flowChartProcess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2"/>
                </a:solidFill>
              </a:rPr>
              <a:t>167 €</a:t>
            </a:r>
          </a:p>
          <a:p>
            <a:pPr algn="ctr"/>
            <a:r>
              <a:rPr lang="fr-FR" sz="1200" dirty="0">
                <a:solidFill>
                  <a:schemeClr val="tx2"/>
                </a:solidFill>
              </a:rPr>
              <a:t>Valeur du Don</a:t>
            </a:r>
          </a:p>
        </p:txBody>
      </p:sp>
      <p:sp>
        <p:nvSpPr>
          <p:cNvPr id="42" name="Organigramme : Processus 41"/>
          <p:cNvSpPr/>
          <p:nvPr/>
        </p:nvSpPr>
        <p:spPr>
          <a:xfrm>
            <a:off x="6216801" y="4609446"/>
            <a:ext cx="1800000" cy="540000"/>
          </a:xfrm>
          <a:prstGeom prst="flowChartProcess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2"/>
                </a:solidFill>
              </a:rPr>
              <a:t>33 €</a:t>
            </a:r>
          </a:p>
          <a:p>
            <a:pPr algn="ctr"/>
            <a:r>
              <a:rPr lang="fr-FR" sz="1200" dirty="0">
                <a:solidFill>
                  <a:schemeClr val="tx2"/>
                </a:solidFill>
              </a:rPr>
              <a:t>Valeur Licence*</a:t>
            </a:r>
          </a:p>
        </p:txBody>
      </p:sp>
      <p:grpSp>
        <p:nvGrpSpPr>
          <p:cNvPr id="44" name="Groupe 43"/>
          <p:cNvGrpSpPr/>
          <p:nvPr/>
        </p:nvGrpSpPr>
        <p:grpSpPr>
          <a:xfrm>
            <a:off x="7631980" y="4999105"/>
            <a:ext cx="280087" cy="300682"/>
            <a:chOff x="7768280" y="2080053"/>
            <a:chExt cx="280087" cy="300682"/>
          </a:xfrm>
        </p:grpSpPr>
        <p:cxnSp>
          <p:nvCxnSpPr>
            <p:cNvPr id="45" name="Connecteur droit 44"/>
            <p:cNvCxnSpPr/>
            <p:nvPr/>
          </p:nvCxnSpPr>
          <p:spPr>
            <a:xfrm>
              <a:off x="7908324" y="2080053"/>
              <a:ext cx="0" cy="300682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Connecteur droit 45"/>
            <p:cNvCxnSpPr/>
            <p:nvPr/>
          </p:nvCxnSpPr>
          <p:spPr>
            <a:xfrm flipH="1">
              <a:off x="7768280" y="2230394"/>
              <a:ext cx="280087" cy="0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oupe 46"/>
          <p:cNvGrpSpPr/>
          <p:nvPr/>
        </p:nvGrpSpPr>
        <p:grpSpPr>
          <a:xfrm>
            <a:off x="5993962" y="5085419"/>
            <a:ext cx="280088" cy="86627"/>
            <a:chOff x="8582263" y="1699122"/>
            <a:chExt cx="280088" cy="86627"/>
          </a:xfrm>
        </p:grpSpPr>
        <p:cxnSp>
          <p:nvCxnSpPr>
            <p:cNvPr id="48" name="Connecteur droit 47"/>
            <p:cNvCxnSpPr/>
            <p:nvPr/>
          </p:nvCxnSpPr>
          <p:spPr>
            <a:xfrm flipH="1">
              <a:off x="8582264" y="1699122"/>
              <a:ext cx="280087" cy="0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Connecteur droit 48"/>
            <p:cNvCxnSpPr/>
            <p:nvPr/>
          </p:nvCxnSpPr>
          <p:spPr>
            <a:xfrm flipH="1">
              <a:off x="8582263" y="1785749"/>
              <a:ext cx="280087" cy="0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Flèche à angle droit 52"/>
          <p:cNvSpPr/>
          <p:nvPr/>
        </p:nvSpPr>
        <p:spPr>
          <a:xfrm rot="5400000" flipV="1">
            <a:off x="10320228" y="2881338"/>
            <a:ext cx="1533821" cy="442986"/>
          </a:xfrm>
          <a:prstGeom prst="bentUpArrow">
            <a:avLst>
              <a:gd name="adj1" fmla="val 15684"/>
              <a:gd name="adj2" fmla="val 17430"/>
              <a:gd name="adj3" fmla="val 25000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1" name="Rectangle 70"/>
          <p:cNvSpPr/>
          <p:nvPr/>
        </p:nvSpPr>
        <p:spPr>
          <a:xfrm rot="20961333">
            <a:off x="2421277" y="5976011"/>
            <a:ext cx="2573140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fr-FR" b="1" cap="none" spc="0" dirty="0">
                <a:ln/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+30€ = +90 € pour le club</a:t>
            </a:r>
          </a:p>
        </p:txBody>
      </p:sp>
      <p:sp>
        <p:nvSpPr>
          <p:cNvPr id="4" name="ZoneTexte 3"/>
          <p:cNvSpPr txBox="1"/>
          <p:nvPr/>
        </p:nvSpPr>
        <p:spPr>
          <a:xfrm rot="968301">
            <a:off x="10622315" y="2335358"/>
            <a:ext cx="764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66%</a:t>
            </a:r>
          </a:p>
        </p:txBody>
      </p:sp>
      <p:sp>
        <p:nvSpPr>
          <p:cNvPr id="74" name="Organigramme : Décision 73"/>
          <p:cNvSpPr/>
          <p:nvPr/>
        </p:nvSpPr>
        <p:spPr>
          <a:xfrm>
            <a:off x="2184634" y="2172592"/>
            <a:ext cx="1978604" cy="569209"/>
          </a:xfrm>
          <a:prstGeom prst="flowChartDecision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Choix #2</a:t>
            </a:r>
          </a:p>
        </p:txBody>
      </p:sp>
      <p:sp>
        <p:nvSpPr>
          <p:cNvPr id="75" name="Organigramme : Décision 74"/>
          <p:cNvSpPr/>
          <p:nvPr/>
        </p:nvSpPr>
        <p:spPr>
          <a:xfrm>
            <a:off x="2225824" y="4429896"/>
            <a:ext cx="1978604" cy="569209"/>
          </a:xfrm>
          <a:prstGeom prst="flowChartDecision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Choix #3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1705232" y="362465"/>
            <a:ext cx="9885406" cy="173818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7" name="Rectangle à coins arrondis 76"/>
          <p:cNvSpPr/>
          <p:nvPr/>
        </p:nvSpPr>
        <p:spPr>
          <a:xfrm>
            <a:off x="1705232" y="2100646"/>
            <a:ext cx="9885406" cy="223879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8" name="Rectangle à coins arrondis 77"/>
          <p:cNvSpPr/>
          <p:nvPr/>
        </p:nvSpPr>
        <p:spPr>
          <a:xfrm>
            <a:off x="1705232" y="4337406"/>
            <a:ext cx="9885406" cy="230229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4" name="Organigramme : Processus 53"/>
          <p:cNvSpPr/>
          <p:nvPr/>
        </p:nvSpPr>
        <p:spPr>
          <a:xfrm>
            <a:off x="9105686" y="4621919"/>
            <a:ext cx="2163944" cy="599391"/>
          </a:xfrm>
          <a:prstGeom prst="flowChartProcess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accent4"/>
                </a:solidFill>
              </a:rPr>
              <a:t>110 €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</a:rPr>
              <a:t>Déduction Impôt</a:t>
            </a:r>
          </a:p>
        </p:txBody>
      </p:sp>
      <p:sp>
        <p:nvSpPr>
          <p:cNvPr id="55" name="Organigramme : Processus 54"/>
          <p:cNvSpPr/>
          <p:nvPr/>
        </p:nvSpPr>
        <p:spPr>
          <a:xfrm>
            <a:off x="9105685" y="5221310"/>
            <a:ext cx="2163945" cy="1137435"/>
          </a:xfrm>
          <a:prstGeom prst="flowChartProcess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>
                <a:solidFill>
                  <a:schemeClr val="accent5">
                    <a:lumMod val="75000"/>
                  </a:schemeClr>
                </a:solidFill>
              </a:rPr>
              <a:t>90 €</a:t>
            </a:r>
          </a:p>
          <a:p>
            <a:pPr algn="ctr"/>
            <a:r>
              <a:rPr lang="fr-FR" sz="1400" b="1" i="1" dirty="0">
                <a:solidFill>
                  <a:schemeClr val="bg1"/>
                </a:solidFill>
              </a:rPr>
              <a:t>Cout Réel de votre licence </a:t>
            </a:r>
            <a:r>
              <a:rPr lang="fr-FR" dirty="0">
                <a:solidFill>
                  <a:schemeClr val="bg1"/>
                </a:solidFill>
              </a:rPr>
              <a:t>200€ – </a:t>
            </a:r>
            <a:r>
              <a:rPr lang="fr-FR" dirty="0">
                <a:solidFill>
                  <a:srgbClr val="FFC000"/>
                </a:solidFill>
              </a:rPr>
              <a:t>110€</a:t>
            </a:r>
            <a:endParaRPr lang="fr-FR" b="1" dirty="0">
              <a:solidFill>
                <a:srgbClr val="0070C0"/>
              </a:solidFill>
            </a:endParaRPr>
          </a:p>
          <a:p>
            <a:pPr algn="ctr"/>
            <a:r>
              <a:rPr lang="fr-FR" sz="12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56" name="Flèche à angle droit 55"/>
          <p:cNvSpPr/>
          <p:nvPr/>
        </p:nvSpPr>
        <p:spPr>
          <a:xfrm rot="5400000">
            <a:off x="7047771" y="4179428"/>
            <a:ext cx="483594" cy="3520238"/>
          </a:xfrm>
          <a:prstGeom prst="bentUpArrow">
            <a:avLst>
              <a:gd name="adj1" fmla="val 19866"/>
              <a:gd name="adj2" fmla="val 19503"/>
              <a:gd name="adj3" fmla="val 26165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8" name="Flèche à angle droit 57"/>
          <p:cNvSpPr/>
          <p:nvPr/>
        </p:nvSpPr>
        <p:spPr>
          <a:xfrm rot="5400000" flipV="1">
            <a:off x="10357776" y="5165508"/>
            <a:ext cx="1530163" cy="442986"/>
          </a:xfrm>
          <a:prstGeom prst="bentUpArrow">
            <a:avLst>
              <a:gd name="adj1" fmla="val 15684"/>
              <a:gd name="adj2" fmla="val 17430"/>
              <a:gd name="adj3" fmla="val 25000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9" name="ZoneTexte 58"/>
          <p:cNvSpPr txBox="1"/>
          <p:nvPr/>
        </p:nvSpPr>
        <p:spPr>
          <a:xfrm rot="968301">
            <a:off x="10658034" y="4621358"/>
            <a:ext cx="764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66%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2289657" y="4072745"/>
            <a:ext cx="58375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i="1" dirty="0">
                <a:solidFill>
                  <a:schemeClr val="bg1">
                    <a:lumMod val="50000"/>
                  </a:schemeClr>
                </a:solidFill>
              </a:rPr>
              <a:t>* Assurance FFR/GMF + Cotisation FFR + Cotisation </a:t>
            </a:r>
            <a:r>
              <a:rPr lang="fr-FR" sz="1200" i="1" dirty="0" err="1">
                <a:solidFill>
                  <a:schemeClr val="bg1">
                    <a:lumMod val="50000"/>
                  </a:schemeClr>
                </a:solidFill>
              </a:rPr>
              <a:t>OC.Gif</a:t>
            </a:r>
            <a:endParaRPr lang="fr-FR" sz="1200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 rot="19469158">
            <a:off x="3657521" y="4830711"/>
            <a:ext cx="1114344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1400" b="0" cap="none" spc="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Exemple</a:t>
            </a:r>
          </a:p>
          <a:p>
            <a:pPr algn="ctr"/>
            <a:r>
              <a:rPr lang="fr-FR" sz="1400" b="0" cap="none" spc="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Contribution</a:t>
            </a:r>
          </a:p>
          <a:p>
            <a:pPr algn="ctr"/>
            <a:r>
              <a:rPr lang="fr-FR" sz="1400" b="0" cap="none" spc="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Libre</a:t>
            </a:r>
          </a:p>
        </p:txBody>
      </p:sp>
    </p:spTree>
    <p:extLst>
      <p:ext uri="{BB962C8B-B14F-4D97-AF65-F5344CB8AC3E}">
        <p14:creationId xmlns:p14="http://schemas.microsoft.com/office/powerpoint/2010/main" val="845172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Image 9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448" y="134236"/>
            <a:ext cx="1327579" cy="995685"/>
          </a:xfrm>
          <a:prstGeom prst="rect">
            <a:avLst/>
          </a:prstGeom>
        </p:spPr>
      </p:pic>
      <p:sp>
        <p:nvSpPr>
          <p:cNvPr id="5" name="Organigramme : Alternative 4"/>
          <p:cNvSpPr/>
          <p:nvPr/>
        </p:nvSpPr>
        <p:spPr>
          <a:xfrm>
            <a:off x="2048281" y="699261"/>
            <a:ext cx="2183023" cy="1080000"/>
          </a:xfrm>
          <a:prstGeom prst="flowChartAlternateProces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fr-FR" b="1" dirty="0">
                <a:solidFill>
                  <a:schemeClr val="accent5">
                    <a:lumMod val="75000"/>
                  </a:schemeClr>
                </a:solidFill>
              </a:rPr>
              <a:t>Cotisation</a:t>
            </a:r>
            <a:br>
              <a:rPr lang="fr-FR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fr-FR" b="1" dirty="0">
                <a:solidFill>
                  <a:schemeClr val="accent5">
                    <a:lumMod val="75000"/>
                  </a:schemeClr>
                </a:solidFill>
              </a:rPr>
              <a:t>Simple</a:t>
            </a:r>
          </a:p>
        </p:txBody>
      </p:sp>
      <p:sp>
        <p:nvSpPr>
          <p:cNvPr id="6" name="Organigramme : Alternative 5"/>
          <p:cNvSpPr/>
          <p:nvPr/>
        </p:nvSpPr>
        <p:spPr>
          <a:xfrm>
            <a:off x="2084708" y="2327161"/>
            <a:ext cx="2183025" cy="10800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fr-FR" b="1" dirty="0"/>
              <a:t>Cotisation</a:t>
            </a:r>
            <a:br>
              <a:rPr lang="fr-FR" b="1" dirty="0"/>
            </a:br>
            <a:r>
              <a:rPr lang="fr-FR" b="1" dirty="0"/>
              <a:t>Valorisée</a:t>
            </a:r>
          </a:p>
        </p:txBody>
      </p:sp>
      <p:sp>
        <p:nvSpPr>
          <p:cNvPr id="19" name="Organigramme : Décision 18"/>
          <p:cNvSpPr/>
          <p:nvPr/>
        </p:nvSpPr>
        <p:spPr>
          <a:xfrm>
            <a:off x="2150613" y="556593"/>
            <a:ext cx="1978604" cy="569209"/>
          </a:xfrm>
          <a:prstGeom prst="flowChartDecision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Choix #1</a:t>
            </a:r>
          </a:p>
        </p:txBody>
      </p:sp>
      <p:sp>
        <p:nvSpPr>
          <p:cNvPr id="22" name="Flèche droite 21"/>
          <p:cNvSpPr/>
          <p:nvPr/>
        </p:nvSpPr>
        <p:spPr>
          <a:xfrm>
            <a:off x="8025774" y="2701201"/>
            <a:ext cx="988194" cy="394636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Implique</a:t>
            </a:r>
          </a:p>
        </p:txBody>
      </p:sp>
      <p:sp>
        <p:nvSpPr>
          <p:cNvPr id="24" name="Organigramme : Processus 23"/>
          <p:cNvSpPr/>
          <p:nvPr/>
        </p:nvSpPr>
        <p:spPr>
          <a:xfrm>
            <a:off x="4231306" y="730674"/>
            <a:ext cx="7002606" cy="1055455"/>
          </a:xfrm>
          <a:prstGeom prst="flowChartProces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>
                <a:solidFill>
                  <a:schemeClr val="accent5">
                    <a:lumMod val="75000"/>
                  </a:schemeClr>
                </a:solidFill>
              </a:rPr>
              <a:t>130 €</a:t>
            </a:r>
          </a:p>
          <a:p>
            <a:pPr algn="ctr"/>
            <a:r>
              <a:rPr lang="fr-FR" sz="1200" b="1" i="1" dirty="0">
                <a:solidFill>
                  <a:schemeClr val="accent5">
                    <a:lumMod val="75000"/>
                  </a:schemeClr>
                </a:solidFill>
              </a:rPr>
              <a:t>Modèle Fixe</a:t>
            </a:r>
            <a:endParaRPr lang="fr-FR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5" name="Organigramme : Processus 24"/>
          <p:cNvSpPr/>
          <p:nvPr/>
        </p:nvSpPr>
        <p:spPr>
          <a:xfrm>
            <a:off x="4267734" y="2329045"/>
            <a:ext cx="1800000" cy="10800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VERSEMENT</a:t>
            </a:r>
          </a:p>
          <a:p>
            <a:pPr algn="ctr"/>
            <a:r>
              <a:rPr lang="fr-FR" sz="2400" b="1" dirty="0">
                <a:solidFill>
                  <a:schemeClr val="bg1"/>
                </a:solidFill>
              </a:rPr>
              <a:t>210 €</a:t>
            </a:r>
          </a:p>
          <a:p>
            <a:pPr algn="ctr"/>
            <a:r>
              <a:rPr lang="fr-FR" sz="1200" b="1" i="1" dirty="0">
                <a:solidFill>
                  <a:schemeClr val="bg1"/>
                </a:solidFill>
              </a:rPr>
              <a:t>minimum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26" name="Organigramme : Processus 25"/>
          <p:cNvSpPr/>
          <p:nvPr/>
        </p:nvSpPr>
        <p:spPr>
          <a:xfrm>
            <a:off x="6175611" y="2875919"/>
            <a:ext cx="1800000" cy="540000"/>
          </a:xfrm>
          <a:prstGeom prst="flowChartProcess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2"/>
                </a:solidFill>
              </a:rPr>
              <a:t>177 €</a:t>
            </a:r>
          </a:p>
          <a:p>
            <a:pPr algn="ctr"/>
            <a:r>
              <a:rPr lang="fr-FR" sz="1200" dirty="0">
                <a:solidFill>
                  <a:schemeClr val="tx2"/>
                </a:solidFill>
              </a:rPr>
              <a:t>Valeur du Don minimum</a:t>
            </a:r>
          </a:p>
        </p:txBody>
      </p:sp>
      <p:sp>
        <p:nvSpPr>
          <p:cNvPr id="27" name="Organigramme : Processus 26"/>
          <p:cNvSpPr/>
          <p:nvPr/>
        </p:nvSpPr>
        <p:spPr>
          <a:xfrm>
            <a:off x="6175611" y="2335919"/>
            <a:ext cx="1800000" cy="540000"/>
          </a:xfrm>
          <a:prstGeom prst="flowChartProcess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2"/>
                </a:solidFill>
              </a:rPr>
              <a:t>33 €</a:t>
            </a:r>
          </a:p>
          <a:p>
            <a:pPr algn="ctr"/>
            <a:r>
              <a:rPr lang="fr-FR" sz="1200" dirty="0">
                <a:solidFill>
                  <a:schemeClr val="tx2"/>
                </a:solidFill>
              </a:rPr>
              <a:t>Valeur Licence*</a:t>
            </a:r>
          </a:p>
        </p:txBody>
      </p:sp>
      <p:grpSp>
        <p:nvGrpSpPr>
          <p:cNvPr id="18" name="Groupe 17"/>
          <p:cNvGrpSpPr/>
          <p:nvPr/>
        </p:nvGrpSpPr>
        <p:grpSpPr>
          <a:xfrm>
            <a:off x="7590790" y="2725578"/>
            <a:ext cx="280087" cy="300682"/>
            <a:chOff x="7768280" y="2080053"/>
            <a:chExt cx="280087" cy="300682"/>
          </a:xfrm>
        </p:grpSpPr>
        <p:cxnSp>
          <p:nvCxnSpPr>
            <p:cNvPr id="15" name="Connecteur droit 14"/>
            <p:cNvCxnSpPr/>
            <p:nvPr/>
          </p:nvCxnSpPr>
          <p:spPr>
            <a:xfrm>
              <a:off x="7908324" y="2080053"/>
              <a:ext cx="0" cy="300682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15"/>
            <p:cNvCxnSpPr/>
            <p:nvPr/>
          </p:nvCxnSpPr>
          <p:spPr>
            <a:xfrm flipH="1">
              <a:off x="7768280" y="2230394"/>
              <a:ext cx="280087" cy="0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e 31"/>
          <p:cNvGrpSpPr/>
          <p:nvPr/>
        </p:nvGrpSpPr>
        <p:grpSpPr>
          <a:xfrm>
            <a:off x="5952772" y="2811892"/>
            <a:ext cx="280088" cy="86627"/>
            <a:chOff x="8582263" y="1699122"/>
            <a:chExt cx="280088" cy="86627"/>
          </a:xfrm>
        </p:grpSpPr>
        <p:cxnSp>
          <p:nvCxnSpPr>
            <p:cNvPr id="30" name="Connecteur droit 29"/>
            <p:cNvCxnSpPr/>
            <p:nvPr/>
          </p:nvCxnSpPr>
          <p:spPr>
            <a:xfrm flipH="1">
              <a:off x="8582264" y="1699122"/>
              <a:ext cx="280087" cy="0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Connecteur droit 30"/>
            <p:cNvCxnSpPr/>
            <p:nvPr/>
          </p:nvCxnSpPr>
          <p:spPr>
            <a:xfrm flipH="1">
              <a:off x="8582263" y="1785749"/>
              <a:ext cx="280087" cy="0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Organigramme : Processus 32"/>
          <p:cNvSpPr/>
          <p:nvPr/>
        </p:nvSpPr>
        <p:spPr>
          <a:xfrm>
            <a:off x="9069967" y="2335919"/>
            <a:ext cx="2163944" cy="599391"/>
          </a:xfrm>
          <a:prstGeom prst="flowChartProcess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accent4"/>
                </a:solidFill>
              </a:rPr>
              <a:t>115 €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</a:rPr>
              <a:t>Déduction Impôt</a:t>
            </a:r>
          </a:p>
        </p:txBody>
      </p:sp>
      <p:sp>
        <p:nvSpPr>
          <p:cNvPr id="35" name="Organigramme : Processus 34"/>
          <p:cNvSpPr/>
          <p:nvPr/>
        </p:nvSpPr>
        <p:spPr>
          <a:xfrm>
            <a:off x="9069966" y="2935310"/>
            <a:ext cx="2163945" cy="1137435"/>
          </a:xfrm>
          <a:prstGeom prst="flowChartProcess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>
                <a:solidFill>
                  <a:schemeClr val="accent5">
                    <a:lumMod val="75000"/>
                  </a:schemeClr>
                </a:solidFill>
              </a:rPr>
              <a:t>95 €</a:t>
            </a:r>
          </a:p>
          <a:p>
            <a:pPr algn="ctr"/>
            <a:r>
              <a:rPr lang="fr-FR" sz="1400" b="1" i="1" dirty="0">
                <a:solidFill>
                  <a:schemeClr val="bg1"/>
                </a:solidFill>
              </a:rPr>
              <a:t>Cout Réel de votre licence </a:t>
            </a:r>
            <a:r>
              <a:rPr lang="fr-FR" dirty="0">
                <a:solidFill>
                  <a:schemeClr val="bg1"/>
                </a:solidFill>
              </a:rPr>
              <a:t>210€ – </a:t>
            </a:r>
            <a:r>
              <a:rPr lang="fr-FR" dirty="0">
                <a:solidFill>
                  <a:srgbClr val="FFC000"/>
                </a:solidFill>
              </a:rPr>
              <a:t>115€</a:t>
            </a:r>
            <a:endParaRPr lang="fr-FR" b="1" dirty="0">
              <a:solidFill>
                <a:srgbClr val="0070C0"/>
              </a:solidFill>
            </a:endParaRPr>
          </a:p>
          <a:p>
            <a:pPr algn="ctr"/>
            <a:r>
              <a:rPr lang="fr-FR" sz="12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6" name="Flèche à angle droit 35"/>
          <p:cNvSpPr/>
          <p:nvPr/>
        </p:nvSpPr>
        <p:spPr>
          <a:xfrm rot="5400000">
            <a:off x="7043141" y="1869653"/>
            <a:ext cx="421415" cy="3520238"/>
          </a:xfrm>
          <a:prstGeom prst="bentUpArrow">
            <a:avLst>
              <a:gd name="adj1" fmla="val 19866"/>
              <a:gd name="adj2" fmla="val 19503"/>
              <a:gd name="adj3" fmla="val 26165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7" name="ZoneTexte 56"/>
          <p:cNvSpPr txBox="1"/>
          <p:nvPr/>
        </p:nvSpPr>
        <p:spPr>
          <a:xfrm rot="16200000">
            <a:off x="-1660379" y="3819627"/>
            <a:ext cx="45412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Nouveau Modèle financier de Cotisation </a:t>
            </a:r>
          </a:p>
          <a:p>
            <a:r>
              <a:rPr lang="fr-FR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Saison 2023/2024</a:t>
            </a:r>
          </a:p>
        </p:txBody>
      </p:sp>
      <p:sp>
        <p:nvSpPr>
          <p:cNvPr id="3" name="Rectangle 2"/>
          <p:cNvSpPr/>
          <p:nvPr/>
        </p:nvSpPr>
        <p:spPr>
          <a:xfrm>
            <a:off x="45975" y="1125802"/>
            <a:ext cx="1645580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fr-FR" sz="3000" b="1" cap="none" spc="0" dirty="0" err="1">
                <a:ln/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ROCStars</a:t>
            </a:r>
            <a:endParaRPr lang="fr-FR" sz="2000" b="1" cap="none" spc="0" dirty="0">
              <a:ln/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Organigramme : Alternative 37"/>
          <p:cNvSpPr/>
          <p:nvPr/>
        </p:nvSpPr>
        <p:spPr>
          <a:xfrm>
            <a:off x="2125899" y="4600688"/>
            <a:ext cx="2183024" cy="1080000"/>
          </a:xfrm>
          <a:prstGeom prst="flowChartAlternateProcess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fr-FR" b="1" dirty="0">
                <a:solidFill>
                  <a:srgbClr val="FFFF00"/>
                </a:solidFill>
              </a:rPr>
              <a:t>Cotisation</a:t>
            </a:r>
            <a:br>
              <a:rPr lang="fr-FR" b="1" dirty="0">
                <a:solidFill>
                  <a:srgbClr val="FFFF00"/>
                </a:solidFill>
              </a:rPr>
            </a:br>
            <a:r>
              <a:rPr lang="fr-FR" b="1" dirty="0">
                <a:solidFill>
                  <a:srgbClr val="FFFF00"/>
                </a:solidFill>
              </a:rPr>
              <a:t>Valorisée +</a:t>
            </a:r>
          </a:p>
        </p:txBody>
      </p:sp>
      <p:sp>
        <p:nvSpPr>
          <p:cNvPr id="39" name="Flèche droite 38"/>
          <p:cNvSpPr/>
          <p:nvPr/>
        </p:nvSpPr>
        <p:spPr>
          <a:xfrm>
            <a:off x="8066964" y="4974728"/>
            <a:ext cx="988194" cy="394636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Implique</a:t>
            </a:r>
          </a:p>
        </p:txBody>
      </p:sp>
      <p:sp>
        <p:nvSpPr>
          <p:cNvPr id="40" name="Organigramme : Processus 39"/>
          <p:cNvSpPr/>
          <p:nvPr/>
        </p:nvSpPr>
        <p:spPr>
          <a:xfrm>
            <a:off x="4309036" y="4602131"/>
            <a:ext cx="1800000" cy="1080000"/>
          </a:xfrm>
          <a:prstGeom prst="flowChartProcess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FFFF00"/>
                </a:solidFill>
              </a:rPr>
              <a:t>VERSEMENT</a:t>
            </a:r>
          </a:p>
          <a:p>
            <a:pPr algn="ctr"/>
            <a:r>
              <a:rPr lang="fr-FR" sz="2400" b="1" dirty="0">
                <a:solidFill>
                  <a:srgbClr val="FFFF00"/>
                </a:solidFill>
              </a:rPr>
              <a:t>300 €</a:t>
            </a:r>
          </a:p>
          <a:p>
            <a:pPr algn="ctr"/>
            <a:r>
              <a:rPr lang="fr-FR" sz="1200" i="1" dirty="0">
                <a:solidFill>
                  <a:srgbClr val="FFFF00"/>
                </a:solidFill>
              </a:rPr>
              <a:t>Exemple</a:t>
            </a:r>
          </a:p>
        </p:txBody>
      </p:sp>
      <p:sp>
        <p:nvSpPr>
          <p:cNvPr id="41" name="Organigramme : Processus 40"/>
          <p:cNvSpPr/>
          <p:nvPr/>
        </p:nvSpPr>
        <p:spPr>
          <a:xfrm>
            <a:off x="6216801" y="5149446"/>
            <a:ext cx="1800000" cy="540000"/>
          </a:xfrm>
          <a:prstGeom prst="flowChartProcess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2"/>
                </a:solidFill>
              </a:rPr>
              <a:t>267 €</a:t>
            </a:r>
          </a:p>
          <a:p>
            <a:pPr algn="ctr"/>
            <a:r>
              <a:rPr lang="fr-FR" sz="1200" dirty="0">
                <a:solidFill>
                  <a:schemeClr val="tx2"/>
                </a:solidFill>
              </a:rPr>
              <a:t>Valeur du Don</a:t>
            </a:r>
          </a:p>
        </p:txBody>
      </p:sp>
      <p:sp>
        <p:nvSpPr>
          <p:cNvPr id="42" name="Organigramme : Processus 41"/>
          <p:cNvSpPr/>
          <p:nvPr/>
        </p:nvSpPr>
        <p:spPr>
          <a:xfrm>
            <a:off x="6216801" y="4609446"/>
            <a:ext cx="1800000" cy="540000"/>
          </a:xfrm>
          <a:prstGeom prst="flowChartProcess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2"/>
                </a:solidFill>
              </a:rPr>
              <a:t>33 €</a:t>
            </a:r>
          </a:p>
          <a:p>
            <a:pPr algn="ctr"/>
            <a:r>
              <a:rPr lang="fr-FR" sz="1200" dirty="0">
                <a:solidFill>
                  <a:schemeClr val="tx2"/>
                </a:solidFill>
              </a:rPr>
              <a:t>Valeur Licence*</a:t>
            </a:r>
          </a:p>
        </p:txBody>
      </p:sp>
      <p:grpSp>
        <p:nvGrpSpPr>
          <p:cNvPr id="44" name="Groupe 43"/>
          <p:cNvGrpSpPr/>
          <p:nvPr/>
        </p:nvGrpSpPr>
        <p:grpSpPr>
          <a:xfrm>
            <a:off x="7631980" y="4999105"/>
            <a:ext cx="280087" cy="300682"/>
            <a:chOff x="7768280" y="2080053"/>
            <a:chExt cx="280087" cy="300682"/>
          </a:xfrm>
        </p:grpSpPr>
        <p:cxnSp>
          <p:nvCxnSpPr>
            <p:cNvPr id="45" name="Connecteur droit 44"/>
            <p:cNvCxnSpPr/>
            <p:nvPr/>
          </p:nvCxnSpPr>
          <p:spPr>
            <a:xfrm>
              <a:off x="7908324" y="2080053"/>
              <a:ext cx="0" cy="300682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Connecteur droit 45"/>
            <p:cNvCxnSpPr/>
            <p:nvPr/>
          </p:nvCxnSpPr>
          <p:spPr>
            <a:xfrm flipH="1">
              <a:off x="7768280" y="2230394"/>
              <a:ext cx="280087" cy="0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oupe 46"/>
          <p:cNvGrpSpPr/>
          <p:nvPr/>
        </p:nvGrpSpPr>
        <p:grpSpPr>
          <a:xfrm>
            <a:off x="5993962" y="5085419"/>
            <a:ext cx="280088" cy="86627"/>
            <a:chOff x="8582263" y="1699122"/>
            <a:chExt cx="280088" cy="86627"/>
          </a:xfrm>
        </p:grpSpPr>
        <p:cxnSp>
          <p:nvCxnSpPr>
            <p:cNvPr id="48" name="Connecteur droit 47"/>
            <p:cNvCxnSpPr/>
            <p:nvPr/>
          </p:nvCxnSpPr>
          <p:spPr>
            <a:xfrm flipH="1">
              <a:off x="8582264" y="1699122"/>
              <a:ext cx="280087" cy="0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Connecteur droit 48"/>
            <p:cNvCxnSpPr/>
            <p:nvPr/>
          </p:nvCxnSpPr>
          <p:spPr>
            <a:xfrm flipH="1">
              <a:off x="8582263" y="1785749"/>
              <a:ext cx="280087" cy="0"/>
            </a:xfrm>
            <a:prstGeom prst="line">
              <a:avLst/>
            </a:prstGeom>
            <a:ln w="508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Flèche à angle droit 52"/>
          <p:cNvSpPr/>
          <p:nvPr/>
        </p:nvSpPr>
        <p:spPr>
          <a:xfrm rot="5400000" flipV="1">
            <a:off x="10320228" y="2881338"/>
            <a:ext cx="1533821" cy="442986"/>
          </a:xfrm>
          <a:prstGeom prst="bentUpArrow">
            <a:avLst>
              <a:gd name="adj1" fmla="val 15684"/>
              <a:gd name="adj2" fmla="val 17430"/>
              <a:gd name="adj3" fmla="val 25000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1" name="Rectangle 70"/>
          <p:cNvSpPr/>
          <p:nvPr/>
        </p:nvSpPr>
        <p:spPr>
          <a:xfrm rot="20961333">
            <a:off x="2421277" y="5976011"/>
            <a:ext cx="2573140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fr-FR" b="1" cap="none" spc="0" dirty="0">
                <a:ln/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+30€ = +90 € pour le club</a:t>
            </a:r>
          </a:p>
        </p:txBody>
      </p:sp>
      <p:sp>
        <p:nvSpPr>
          <p:cNvPr id="4" name="ZoneTexte 3"/>
          <p:cNvSpPr txBox="1"/>
          <p:nvPr/>
        </p:nvSpPr>
        <p:spPr>
          <a:xfrm rot="968301">
            <a:off x="10622315" y="2335358"/>
            <a:ext cx="764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66%</a:t>
            </a:r>
          </a:p>
        </p:txBody>
      </p:sp>
      <p:sp>
        <p:nvSpPr>
          <p:cNvPr id="74" name="Organigramme : Décision 73"/>
          <p:cNvSpPr/>
          <p:nvPr/>
        </p:nvSpPr>
        <p:spPr>
          <a:xfrm>
            <a:off x="2184634" y="2172592"/>
            <a:ext cx="1978604" cy="569209"/>
          </a:xfrm>
          <a:prstGeom prst="flowChartDecision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Choix #2</a:t>
            </a:r>
          </a:p>
        </p:txBody>
      </p:sp>
      <p:sp>
        <p:nvSpPr>
          <p:cNvPr id="75" name="Organigramme : Décision 74"/>
          <p:cNvSpPr/>
          <p:nvPr/>
        </p:nvSpPr>
        <p:spPr>
          <a:xfrm>
            <a:off x="2225824" y="4429896"/>
            <a:ext cx="1978604" cy="569209"/>
          </a:xfrm>
          <a:prstGeom prst="flowChartDecision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Choix #3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1705232" y="362465"/>
            <a:ext cx="9885406" cy="173818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7" name="Rectangle à coins arrondis 76"/>
          <p:cNvSpPr/>
          <p:nvPr/>
        </p:nvSpPr>
        <p:spPr>
          <a:xfrm>
            <a:off x="1705232" y="2100646"/>
            <a:ext cx="9885406" cy="223879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8" name="Rectangle à coins arrondis 77"/>
          <p:cNvSpPr/>
          <p:nvPr/>
        </p:nvSpPr>
        <p:spPr>
          <a:xfrm>
            <a:off x="1705232" y="4337406"/>
            <a:ext cx="9885406" cy="230229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4" name="Organigramme : Processus 53"/>
          <p:cNvSpPr/>
          <p:nvPr/>
        </p:nvSpPr>
        <p:spPr>
          <a:xfrm>
            <a:off x="9105686" y="4621919"/>
            <a:ext cx="2163944" cy="599391"/>
          </a:xfrm>
          <a:prstGeom prst="flowChartProcess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accent4"/>
                </a:solidFill>
              </a:rPr>
              <a:t>175 €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</a:rPr>
              <a:t>Déduction Impôt</a:t>
            </a:r>
          </a:p>
        </p:txBody>
      </p:sp>
      <p:sp>
        <p:nvSpPr>
          <p:cNvPr id="55" name="Organigramme : Processus 54"/>
          <p:cNvSpPr/>
          <p:nvPr/>
        </p:nvSpPr>
        <p:spPr>
          <a:xfrm>
            <a:off x="9105685" y="5221310"/>
            <a:ext cx="2163945" cy="1137435"/>
          </a:xfrm>
          <a:prstGeom prst="flowChartProcess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>
                <a:solidFill>
                  <a:schemeClr val="accent5">
                    <a:lumMod val="75000"/>
                  </a:schemeClr>
                </a:solidFill>
              </a:rPr>
              <a:t>125 €</a:t>
            </a:r>
          </a:p>
          <a:p>
            <a:pPr algn="ctr"/>
            <a:r>
              <a:rPr lang="fr-FR" sz="1400" b="1" i="1" dirty="0">
                <a:solidFill>
                  <a:schemeClr val="bg1"/>
                </a:solidFill>
              </a:rPr>
              <a:t>Cout Réel de votre licence </a:t>
            </a:r>
            <a:r>
              <a:rPr lang="fr-FR" dirty="0">
                <a:solidFill>
                  <a:schemeClr val="bg1"/>
                </a:solidFill>
              </a:rPr>
              <a:t>300€ – </a:t>
            </a:r>
            <a:r>
              <a:rPr lang="fr-FR" dirty="0">
                <a:solidFill>
                  <a:srgbClr val="FFC000"/>
                </a:solidFill>
              </a:rPr>
              <a:t>175€</a:t>
            </a:r>
            <a:endParaRPr lang="fr-FR" b="1" dirty="0">
              <a:solidFill>
                <a:srgbClr val="0070C0"/>
              </a:solidFill>
            </a:endParaRPr>
          </a:p>
          <a:p>
            <a:pPr algn="ctr"/>
            <a:r>
              <a:rPr lang="fr-FR" sz="12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56" name="Flèche à angle droit 55"/>
          <p:cNvSpPr/>
          <p:nvPr/>
        </p:nvSpPr>
        <p:spPr>
          <a:xfrm rot="5400000">
            <a:off x="7047771" y="4179428"/>
            <a:ext cx="483594" cy="3520238"/>
          </a:xfrm>
          <a:prstGeom prst="bentUpArrow">
            <a:avLst>
              <a:gd name="adj1" fmla="val 19866"/>
              <a:gd name="adj2" fmla="val 19503"/>
              <a:gd name="adj3" fmla="val 26165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8" name="Flèche à angle droit 57"/>
          <p:cNvSpPr/>
          <p:nvPr/>
        </p:nvSpPr>
        <p:spPr>
          <a:xfrm rot="5400000" flipV="1">
            <a:off x="10357776" y="5165508"/>
            <a:ext cx="1530163" cy="442986"/>
          </a:xfrm>
          <a:prstGeom prst="bentUpArrow">
            <a:avLst>
              <a:gd name="adj1" fmla="val 15684"/>
              <a:gd name="adj2" fmla="val 17430"/>
              <a:gd name="adj3" fmla="val 25000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9" name="ZoneTexte 58"/>
          <p:cNvSpPr txBox="1"/>
          <p:nvPr/>
        </p:nvSpPr>
        <p:spPr>
          <a:xfrm rot="968301">
            <a:off x="10658034" y="4621358"/>
            <a:ext cx="764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66%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2289657" y="4072745"/>
            <a:ext cx="58375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i="1" dirty="0">
                <a:solidFill>
                  <a:schemeClr val="bg1">
                    <a:lumMod val="50000"/>
                  </a:schemeClr>
                </a:solidFill>
              </a:rPr>
              <a:t>* Assurance + Cotisation AFFR + Cotisation </a:t>
            </a:r>
            <a:r>
              <a:rPr lang="fr-FR" sz="1200" i="1" dirty="0" err="1">
                <a:solidFill>
                  <a:schemeClr val="bg1">
                    <a:lumMod val="50000"/>
                  </a:schemeClr>
                </a:solidFill>
              </a:rPr>
              <a:t>OC.Gif</a:t>
            </a:r>
            <a:endParaRPr lang="fr-FR" sz="1200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 rot="19469158">
            <a:off x="3657521" y="4830711"/>
            <a:ext cx="1114344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1400" b="0" cap="none" spc="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Exemple</a:t>
            </a:r>
          </a:p>
          <a:p>
            <a:pPr algn="ctr"/>
            <a:r>
              <a:rPr lang="fr-FR" sz="1400" b="0" cap="none" spc="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Contribution</a:t>
            </a:r>
          </a:p>
          <a:p>
            <a:pPr algn="ctr"/>
            <a:r>
              <a:rPr lang="fr-FR" sz="1400" b="0" cap="none" spc="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Libre</a:t>
            </a:r>
          </a:p>
        </p:txBody>
      </p:sp>
    </p:spTree>
    <p:extLst>
      <p:ext uri="{BB962C8B-B14F-4D97-AF65-F5344CB8AC3E}">
        <p14:creationId xmlns:p14="http://schemas.microsoft.com/office/powerpoint/2010/main" val="74985066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1164</Words>
  <Application>Microsoft Office PowerPoint</Application>
  <PresentationFormat>Grand écran</PresentationFormat>
  <Paragraphs>406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Safran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AUDINET PHILIPPE (SNECMA)</dc:creator>
  <cp:lastModifiedBy>Emmanuelle LEVEQUE</cp:lastModifiedBy>
  <cp:revision>57</cp:revision>
  <cp:lastPrinted>2016-05-25T17:08:40Z</cp:lastPrinted>
  <dcterms:created xsi:type="dcterms:W3CDTF">2016-05-20T09:24:59Z</dcterms:created>
  <dcterms:modified xsi:type="dcterms:W3CDTF">2025-08-09T09:41:50Z</dcterms:modified>
</cp:coreProperties>
</file>